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8" roundtripDataSignature="AMtx7mhf6uktMlLra9UX+yiwPO7IEGJg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c40642a47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2c40642a47_2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c40642a47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2c40642a47_2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2c40642a47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2c40642a47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c40642a47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2c40642a47_2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c40642a47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2c40642a47_2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2c40642a47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2c40642a47_2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c40642a47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22c40642a47_2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c40642a47_2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2c40642a47_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c40642a47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22c40642a47_2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c40642a47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22c40642a47_2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2c40642a47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2c40642a47_2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2c40642a47_2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22c40642a47_2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e24ac3c5c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e24ac3c5c5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c40642a47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2c40642a47_2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24ac3c5c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e24ac3c5c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e24ac3c5c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1e24ac3c5c5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24ac3c5c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e24ac3c5c5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24ac3c5c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e24ac3c5c5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e24ac3c5c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e24ac3c5c5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2c40642a47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2c40642a47_2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1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1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1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1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2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2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25"/>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25"/>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5" name="Google Shape;65;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17"/>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 name="Google Shape;18;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cxnSp>
        <p:nvCxnSpPr>
          <p:cNvPr id="20" name="Google Shape;20;p18"/>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1" name="Google Shape;21;p1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2" name="Google Shape;22;p18"/>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3" name="Google Shape;23;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cxnSp>
        <p:nvCxnSpPr>
          <p:cNvPr id="25" name="Google Shape;25;p1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6" name="Google Shape;26;p1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7" name="Google Shape;27;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8" name="Google Shape;28;p1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1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cxnSp>
        <p:nvCxnSpPr>
          <p:cNvPr id="32" name="Google Shape;32;p2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3" name="Google Shape;33;p2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4" name="Google Shape;34;p2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5" name="Google Shape;35;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20"/>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0"/>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2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21"/>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21"/>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3" name="Google Shape;43;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cxnSp>
        <p:nvCxnSpPr>
          <p:cNvPr id="45" name="Google Shape;45;p2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22"/>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7" name="Google Shape;47;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23"/>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 name="Google Shape;50;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23"/>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52" name="Google Shape;52;p23"/>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4" name="Google Shape;54;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2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24"/>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9" name="Google Shape;59;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5.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5.png"/><Relationship Id="rId5" Type="http://schemas.openxmlformats.org/officeDocument/2006/relationships/image" Target="../media/image20.jpg"/><Relationship Id="rId6"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6.pn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p:nvPr/>
        </p:nvSpPr>
        <p:spPr>
          <a:xfrm flipH="1" rot="10800000">
            <a:off x="0" y="4440850"/>
            <a:ext cx="6613800" cy="5004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flipH="1" rot="10800000">
            <a:off x="2475" y="249475"/>
            <a:ext cx="8712900" cy="1143600"/>
          </a:xfrm>
          <a:prstGeom prst="round1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txBox="1"/>
          <p:nvPr>
            <p:ph type="ctrTitle"/>
          </p:nvPr>
        </p:nvSpPr>
        <p:spPr>
          <a:xfrm>
            <a:off x="658400" y="328075"/>
            <a:ext cx="8762100" cy="93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990"/>
              <a:buNone/>
            </a:pPr>
            <a:r>
              <a:rPr lang="es" sz="2320">
                <a:solidFill>
                  <a:schemeClr val="dk2"/>
                </a:solidFill>
              </a:rPr>
              <a:t>Segundo Uso de Baterías de Vehículos Eléctricos</a:t>
            </a:r>
            <a:endParaRPr sz="2320">
              <a:solidFill>
                <a:schemeClr val="dk2"/>
              </a:solidFill>
            </a:endParaRPr>
          </a:p>
          <a:p>
            <a:pPr indent="0" lvl="0" marL="0" rtl="0" algn="l">
              <a:lnSpc>
                <a:spcPct val="150000"/>
              </a:lnSpc>
              <a:spcBef>
                <a:spcPts val="0"/>
              </a:spcBef>
              <a:spcAft>
                <a:spcPts val="0"/>
              </a:spcAft>
              <a:buSzPts val="990"/>
              <a:buNone/>
            </a:pPr>
            <a:r>
              <a:rPr b="0" i="1" lang="es" sz="1720">
                <a:solidFill>
                  <a:schemeClr val="dk2"/>
                </a:solidFill>
                <a:latin typeface="Arial"/>
                <a:ea typeface="Arial"/>
                <a:cs typeface="Arial"/>
                <a:sym typeface="Arial"/>
              </a:rPr>
              <a:t>Proyecto ANII FSE S 2020 1 165336</a:t>
            </a:r>
            <a:endParaRPr b="0" i="1" sz="1720">
              <a:solidFill>
                <a:schemeClr val="dk2"/>
              </a:solidFill>
              <a:latin typeface="Arial"/>
              <a:ea typeface="Arial"/>
              <a:cs typeface="Arial"/>
              <a:sym typeface="Arial"/>
            </a:endParaRPr>
          </a:p>
        </p:txBody>
      </p:sp>
      <p:sp>
        <p:nvSpPr>
          <p:cNvPr id="75" name="Google Shape;75;p1"/>
          <p:cNvSpPr txBox="1"/>
          <p:nvPr>
            <p:ph idx="1" type="subTitle"/>
          </p:nvPr>
        </p:nvSpPr>
        <p:spPr>
          <a:xfrm>
            <a:off x="89400" y="4413200"/>
            <a:ext cx="6524400" cy="464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1530"/>
              <a:buNone/>
            </a:pPr>
            <a:r>
              <a:rPr b="1" lang="es" sz="1290">
                <a:solidFill>
                  <a:schemeClr val="dk2"/>
                </a:solidFill>
              </a:rPr>
              <a:t>Grupo de Trabajo en Vehículos Eléctricos (GTVE) - Instituto de Ingeniería Eléctrica (IIE)</a:t>
            </a:r>
            <a:endParaRPr sz="1290">
              <a:solidFill>
                <a:schemeClr val="dk2"/>
              </a:solidFill>
            </a:endParaRPr>
          </a:p>
        </p:txBody>
      </p:sp>
      <p:sp>
        <p:nvSpPr>
          <p:cNvPr id="76" name="Google Shape;76;p1"/>
          <p:cNvSpPr/>
          <p:nvPr/>
        </p:nvSpPr>
        <p:spPr>
          <a:xfrm rot="10800000">
            <a:off x="5536978" y="2092155"/>
            <a:ext cx="3607032" cy="1621963"/>
          </a:xfrm>
          <a:prstGeom prst="round1Rect">
            <a:avLst>
              <a:gd fmla="val 16667" name="adj"/>
            </a:avLst>
          </a:prstGeom>
          <a:solidFill>
            <a:srgbClr val="FFFFFF"/>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p1"/>
          <p:cNvPicPr preferRelativeResize="0"/>
          <p:nvPr/>
        </p:nvPicPr>
        <p:blipFill rotWithShape="1">
          <a:blip r:embed="rId3">
            <a:alphaModFix/>
          </a:blip>
          <a:srcRect b="0" l="0" r="0" t="0"/>
          <a:stretch/>
        </p:blipFill>
        <p:spPr>
          <a:xfrm>
            <a:off x="5887142" y="2289276"/>
            <a:ext cx="2661287" cy="678617"/>
          </a:xfrm>
          <a:prstGeom prst="rect">
            <a:avLst/>
          </a:prstGeom>
          <a:noFill/>
          <a:ln>
            <a:noFill/>
          </a:ln>
        </p:spPr>
      </p:pic>
      <p:pic>
        <p:nvPicPr>
          <p:cNvPr id="78" name="Google Shape;78;p1"/>
          <p:cNvPicPr preferRelativeResize="0"/>
          <p:nvPr/>
        </p:nvPicPr>
        <p:blipFill rotWithShape="1">
          <a:blip r:embed="rId4">
            <a:alphaModFix/>
          </a:blip>
          <a:srcRect b="38845" l="11585" r="11485" t="39612"/>
          <a:stretch/>
        </p:blipFill>
        <p:spPr>
          <a:xfrm>
            <a:off x="5887134" y="3085733"/>
            <a:ext cx="2730488" cy="464074"/>
          </a:xfrm>
          <a:prstGeom prst="rect">
            <a:avLst/>
          </a:prstGeom>
          <a:noFill/>
          <a:ln>
            <a:noFill/>
          </a:ln>
        </p:spPr>
      </p:pic>
      <p:sp>
        <p:nvSpPr>
          <p:cNvPr id="79" name="Google Shape;79;p1"/>
          <p:cNvSpPr/>
          <p:nvPr/>
        </p:nvSpPr>
        <p:spPr>
          <a:xfrm>
            <a:off x="2284550" y="1815750"/>
            <a:ext cx="2386800" cy="21144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
          <p:cNvPicPr preferRelativeResize="0"/>
          <p:nvPr/>
        </p:nvPicPr>
        <p:blipFill>
          <a:blip r:embed="rId5">
            <a:alphaModFix/>
          </a:blip>
          <a:stretch>
            <a:fillRect/>
          </a:stretch>
        </p:blipFill>
        <p:spPr>
          <a:xfrm>
            <a:off x="2515900" y="1979975"/>
            <a:ext cx="1924100" cy="1785949"/>
          </a:xfrm>
          <a:prstGeom prst="rect">
            <a:avLst/>
          </a:prstGeom>
          <a:noFill/>
          <a:ln>
            <a:noFill/>
          </a:ln>
        </p:spPr>
      </p:pic>
      <p:sp>
        <p:nvSpPr>
          <p:cNvPr id="81" name="Google Shape;81;p1"/>
          <p:cNvSpPr/>
          <p:nvPr/>
        </p:nvSpPr>
        <p:spPr>
          <a:xfrm>
            <a:off x="6868750" y="4503975"/>
            <a:ext cx="2082300" cy="39660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chemeClr val="dk2"/>
                </a:solidFill>
                <a:latin typeface="Lato"/>
                <a:ea typeface="Lato"/>
                <a:cs typeface="Lato"/>
                <a:sym typeface="Lato"/>
              </a:rPr>
              <a:t>Mayo</a:t>
            </a:r>
            <a:r>
              <a:rPr b="1" lang="es">
                <a:solidFill>
                  <a:schemeClr val="dk2"/>
                </a:solidFill>
                <a:latin typeface="Lato"/>
                <a:ea typeface="Lato"/>
                <a:cs typeface="Lato"/>
                <a:sym typeface="Lato"/>
              </a:rPr>
              <a:t> 2023</a:t>
            </a:r>
            <a:endParaRPr b="1">
              <a:solidFill>
                <a:schemeClr val="dk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2c40642a47_2_29"/>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2c40642a47_2_29"/>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5 - Equipamiento utilizado</a:t>
            </a:r>
            <a:endParaRPr/>
          </a:p>
        </p:txBody>
      </p:sp>
      <p:cxnSp>
        <p:nvCxnSpPr>
          <p:cNvPr id="165" name="Google Shape;165;g22c40642a47_2_29"/>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66" name="Google Shape;166;g22c40642a47_2_29"/>
          <p:cNvSpPr txBox="1"/>
          <p:nvPr/>
        </p:nvSpPr>
        <p:spPr>
          <a:xfrm>
            <a:off x="353850" y="1184125"/>
            <a:ext cx="3731100" cy="3609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Potenciostato:</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74EA7"/>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dk2"/>
                </a:solidFill>
                <a:latin typeface="Lato"/>
                <a:ea typeface="Lato"/>
                <a:cs typeface="Lato"/>
                <a:sym typeface="Lato"/>
              </a:rPr>
              <a:t>Marca: Chroma</a:t>
            </a:r>
            <a:br>
              <a:rPr b="0" i="0" lang="es" sz="1400" u="none" cap="none" strike="noStrike">
                <a:solidFill>
                  <a:schemeClr val="dk2"/>
                </a:solidFill>
                <a:latin typeface="Lato"/>
                <a:ea typeface="Lato"/>
                <a:cs typeface="Lato"/>
                <a:sym typeface="Lato"/>
              </a:rPr>
            </a:br>
            <a:r>
              <a:rPr b="0" i="0" lang="es" sz="1400" u="none" cap="none" strike="noStrike">
                <a:solidFill>
                  <a:schemeClr val="dk2"/>
                </a:solidFill>
                <a:latin typeface="Lato"/>
                <a:ea typeface="Lato"/>
                <a:cs typeface="Lato"/>
                <a:sym typeface="Lato"/>
              </a:rPr>
              <a:t>Modelo: 17020</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dk2"/>
                </a:solidFill>
                <a:latin typeface="Lato"/>
                <a:ea typeface="Lato"/>
                <a:cs typeface="Lato"/>
                <a:sym typeface="Lato"/>
              </a:rPr>
              <a:t>Funciones: Carga y descarga controlada de baterías. Programación y automatización de ensayos. </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74EA7"/>
              </a:solidFill>
              <a:latin typeface="Lato"/>
              <a:ea typeface="Lato"/>
              <a:cs typeface="Lato"/>
              <a:sym typeface="Lato"/>
            </a:endParaRPr>
          </a:p>
          <a:p>
            <a:pPr indent="-317500" lvl="0" marL="457200" marR="0" rtl="0" algn="l">
              <a:lnSpc>
                <a:spcPct val="100000"/>
              </a:lnSpc>
              <a:spcBef>
                <a:spcPts val="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Caja contenedora: </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74EA7"/>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dk2"/>
                </a:solidFill>
                <a:latin typeface="Lato"/>
                <a:ea typeface="Lato"/>
                <a:cs typeface="Lato"/>
                <a:sym typeface="Lato"/>
              </a:rPr>
              <a:t>Marca: Dongguan Xinbao Instrument Co.</a:t>
            </a:r>
            <a:br>
              <a:rPr b="0" i="0" lang="es" sz="1400" u="none" cap="none" strike="noStrike">
                <a:solidFill>
                  <a:schemeClr val="dk2"/>
                </a:solidFill>
                <a:latin typeface="Lato"/>
                <a:ea typeface="Lato"/>
                <a:cs typeface="Lato"/>
                <a:sym typeface="Lato"/>
              </a:rPr>
            </a:br>
            <a:r>
              <a:rPr b="0" i="0" lang="es" sz="1400" u="none" cap="none" strike="noStrike">
                <a:solidFill>
                  <a:schemeClr val="dk2"/>
                </a:solidFill>
                <a:latin typeface="Lato"/>
                <a:ea typeface="Lato"/>
                <a:cs typeface="Lato"/>
                <a:sym typeface="Lato"/>
              </a:rPr>
              <a:t>Modelo: XB-OTS-665</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es" sz="1400" u="none" cap="none" strike="noStrike">
                <a:solidFill>
                  <a:schemeClr val="dk2"/>
                </a:solidFill>
                <a:latin typeface="Lato"/>
                <a:ea typeface="Lato"/>
                <a:cs typeface="Lato"/>
                <a:sym typeface="Lato"/>
              </a:rPr>
              <a:t>Volumen: 1m3</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es" sz="1400" u="none" cap="none" strike="noStrike">
                <a:solidFill>
                  <a:schemeClr val="dk2"/>
                </a:solidFill>
                <a:latin typeface="Lato"/>
                <a:ea typeface="Lato"/>
                <a:cs typeface="Lato"/>
                <a:sym typeface="Lato"/>
              </a:rPr>
              <a:t>Energía de batería máxima soportada: 9 kWh</a:t>
            </a:r>
            <a:endParaRPr b="1" i="0" sz="1400" u="none" cap="none" strike="noStrike">
              <a:solidFill>
                <a:srgbClr val="674EA7"/>
              </a:solidFill>
              <a:latin typeface="Lato"/>
              <a:ea typeface="Lato"/>
              <a:cs typeface="Lato"/>
              <a:sym typeface="Lato"/>
            </a:endParaRPr>
          </a:p>
        </p:txBody>
      </p:sp>
      <p:pic>
        <p:nvPicPr>
          <p:cNvPr id="167" name="Google Shape;167;g22c40642a47_2_29"/>
          <p:cNvPicPr preferRelativeResize="0"/>
          <p:nvPr/>
        </p:nvPicPr>
        <p:blipFill rotWithShape="1">
          <a:blip r:embed="rId3">
            <a:alphaModFix/>
          </a:blip>
          <a:srcRect b="8513" l="16363" r="5156" t="6096"/>
          <a:stretch/>
        </p:blipFill>
        <p:spPr>
          <a:xfrm>
            <a:off x="4960800" y="1591975"/>
            <a:ext cx="3731100" cy="304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2c40642a47_2_43"/>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2c40642a47_2_43"/>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6 - </a:t>
            </a:r>
            <a:r>
              <a:rPr lang="es"/>
              <a:t>Ensayos realizados a cada celda individual</a:t>
            </a:r>
            <a:endParaRPr/>
          </a:p>
        </p:txBody>
      </p:sp>
      <p:cxnSp>
        <p:nvCxnSpPr>
          <p:cNvPr id="174" name="Google Shape;174;g22c40642a47_2_43"/>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75" name="Google Shape;175;g22c40642a47_2_43"/>
          <p:cNvSpPr txBox="1"/>
          <p:nvPr/>
        </p:nvSpPr>
        <p:spPr>
          <a:xfrm>
            <a:off x="301375" y="1175375"/>
            <a:ext cx="8518800" cy="4002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400"/>
              <a:buFont typeface="Arial"/>
              <a:buNone/>
            </a:pPr>
            <a:r>
              <a:rPr b="0" i="0" lang="es" sz="1400" u="none" cap="none" strike="noStrike">
                <a:solidFill>
                  <a:srgbClr val="000000"/>
                </a:solidFill>
                <a:latin typeface="Lato"/>
                <a:ea typeface="Lato"/>
                <a:cs typeface="Lato"/>
                <a:sym typeface="Lato"/>
              </a:rPr>
              <a:t>Se tom</a:t>
            </a:r>
            <a:r>
              <a:rPr lang="es">
                <a:latin typeface="Lato"/>
                <a:ea typeface="Lato"/>
                <a:cs typeface="Lato"/>
                <a:sym typeface="Lato"/>
              </a:rPr>
              <a:t>ó</a:t>
            </a:r>
            <a:r>
              <a:rPr b="0" i="0" lang="es" sz="1400" u="none" cap="none" strike="noStrike">
                <a:solidFill>
                  <a:srgbClr val="000000"/>
                </a:solidFill>
                <a:latin typeface="Lato"/>
                <a:ea typeface="Lato"/>
                <a:cs typeface="Lato"/>
                <a:sym typeface="Lato"/>
              </a:rPr>
              <a:t> como referencia:</a:t>
            </a:r>
            <a:endParaRPr b="0" i="0" sz="1400" u="none" cap="none" strike="noStrike">
              <a:solidFill>
                <a:srgbClr val="000000"/>
              </a:solidFill>
              <a:latin typeface="Lato"/>
              <a:ea typeface="Lato"/>
              <a:cs typeface="Lato"/>
              <a:sym typeface="Lato"/>
            </a:endParaRPr>
          </a:p>
          <a:p>
            <a:pPr indent="-317500" lvl="0" marL="457200" marR="0" rtl="0" algn="just">
              <a:lnSpc>
                <a:spcPct val="150000"/>
              </a:lnSpc>
              <a:spcBef>
                <a:spcPts val="0"/>
              </a:spcBef>
              <a:spcAft>
                <a:spcPts val="0"/>
              </a:spcAft>
              <a:buClr>
                <a:srgbClr val="000000"/>
              </a:buClr>
              <a:buSzPts val="1400"/>
              <a:buFont typeface="Lato"/>
              <a:buChar char="-"/>
            </a:pPr>
            <a:r>
              <a:rPr lang="es">
                <a:latin typeface="Lato"/>
                <a:ea typeface="Lato"/>
                <a:cs typeface="Lato"/>
                <a:sym typeface="Lato"/>
              </a:rPr>
              <a:t>L</a:t>
            </a:r>
            <a:r>
              <a:rPr b="0" i="0" lang="es" sz="1400" u="none" cap="none" strike="noStrike">
                <a:solidFill>
                  <a:srgbClr val="000000"/>
                </a:solidFill>
                <a:latin typeface="Lato"/>
                <a:ea typeface="Lato"/>
                <a:cs typeface="Lato"/>
                <a:sym typeface="Lato"/>
              </a:rPr>
              <a:t>a norma IEC 62660-1:2018 - Celdas secundarias de litio-ion para la propulsión de vehículos eléctricos.</a:t>
            </a:r>
            <a:endParaRPr b="0" i="0" sz="1400" u="none" cap="none" strike="noStrike">
              <a:solidFill>
                <a:srgbClr val="000000"/>
              </a:solidFill>
              <a:latin typeface="Lato"/>
              <a:ea typeface="Lato"/>
              <a:cs typeface="Lato"/>
              <a:sym typeface="Lato"/>
            </a:endParaRPr>
          </a:p>
          <a:p>
            <a:pPr indent="-317500" lvl="0" marL="457200" marR="0" rtl="0" algn="just">
              <a:lnSpc>
                <a:spcPct val="150000"/>
              </a:lnSpc>
              <a:spcBef>
                <a:spcPts val="0"/>
              </a:spcBef>
              <a:spcAft>
                <a:spcPts val="0"/>
              </a:spcAft>
              <a:buClr>
                <a:srgbClr val="000000"/>
              </a:buClr>
              <a:buSzPts val="1400"/>
              <a:buFont typeface="Lato"/>
              <a:buChar char="-"/>
            </a:pPr>
            <a:r>
              <a:rPr lang="es">
                <a:latin typeface="Lato"/>
                <a:ea typeface="Lato"/>
                <a:cs typeface="Lato"/>
                <a:sym typeface="Lato"/>
              </a:rPr>
              <a:t>El</a:t>
            </a:r>
            <a:r>
              <a:rPr b="0" i="0" lang="es" sz="1400" u="none" cap="none" strike="noStrike">
                <a:solidFill>
                  <a:srgbClr val="000000"/>
                </a:solidFill>
                <a:latin typeface="Lato"/>
                <a:ea typeface="Lato"/>
                <a:cs typeface="Lato"/>
                <a:sym typeface="Lato"/>
              </a:rPr>
              <a:t> Manual de ensayos de baterías para vehículos eléctricos de USABC (United States Advance</a:t>
            </a:r>
            <a:r>
              <a:rPr lang="es">
                <a:latin typeface="Lato"/>
                <a:ea typeface="Lato"/>
                <a:cs typeface="Lato"/>
                <a:sym typeface="Lato"/>
              </a:rPr>
              <a:t>d</a:t>
            </a:r>
            <a:r>
              <a:rPr b="0" i="0" lang="es" sz="1400" u="none" cap="none" strike="noStrike">
                <a:solidFill>
                  <a:srgbClr val="000000"/>
                </a:solidFill>
                <a:latin typeface="Lato"/>
                <a:ea typeface="Lato"/>
                <a:cs typeface="Lato"/>
                <a:sym typeface="Lato"/>
              </a:rPr>
              <a:t> Battery Consortium).</a:t>
            </a:r>
            <a:endParaRPr b="0" i="0" sz="1400" u="none" cap="none" strike="noStrike">
              <a:solidFill>
                <a:srgbClr val="000000"/>
              </a:solidFill>
              <a:latin typeface="Lato"/>
              <a:ea typeface="Lato"/>
              <a:cs typeface="Lato"/>
              <a:sym typeface="Lato"/>
            </a:endParaRPr>
          </a:p>
          <a:p>
            <a:pPr indent="0" lvl="0" marL="457200" marR="0" rtl="0" algn="just">
              <a:lnSpc>
                <a:spcPct val="150000"/>
              </a:lnSpc>
              <a:spcBef>
                <a:spcPts val="0"/>
              </a:spcBef>
              <a:spcAft>
                <a:spcPts val="0"/>
              </a:spcAft>
              <a:buNone/>
            </a:pPr>
            <a:r>
              <a:t/>
            </a:r>
            <a:endParaRPr sz="900">
              <a:latin typeface="Lato"/>
              <a:ea typeface="Lato"/>
              <a:cs typeface="Lato"/>
              <a:sym typeface="Lato"/>
            </a:endParaRPr>
          </a:p>
          <a:p>
            <a:pPr indent="-317500" lvl="0" marL="457200" marR="0" rtl="0" algn="l">
              <a:lnSpc>
                <a:spcPct val="150000"/>
              </a:lnSpc>
              <a:spcBef>
                <a:spcPts val="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Ensayo de capacidad estática: </a:t>
            </a:r>
            <a:endParaRPr b="1" i="0" sz="1400" u="none" cap="none" strike="noStrike">
              <a:solidFill>
                <a:schemeClr val="accent1"/>
              </a:solidFill>
              <a:latin typeface="Lato"/>
              <a:ea typeface="Lato"/>
              <a:cs typeface="Lato"/>
              <a:sym typeface="Lato"/>
            </a:endParaRPr>
          </a:p>
          <a:p>
            <a:pPr indent="-317500" lvl="1" marL="914400" marR="0" rtl="0" algn="l">
              <a:lnSpc>
                <a:spcPct val="150000"/>
              </a:lnSpc>
              <a:spcBef>
                <a:spcPts val="0"/>
              </a:spcBef>
              <a:spcAft>
                <a:spcPts val="0"/>
              </a:spcAft>
              <a:buClr>
                <a:srgbClr val="8E7CC3"/>
              </a:buClr>
              <a:buSzPts val="1400"/>
              <a:buFont typeface="Lato"/>
              <a:buChar char="○"/>
            </a:pPr>
            <a:r>
              <a:rPr b="1" i="0" lang="es" sz="1400" u="none" cap="none" strike="noStrike">
                <a:solidFill>
                  <a:schemeClr val="accent1"/>
                </a:solidFill>
                <a:latin typeface="Lato"/>
                <a:ea typeface="Lato"/>
                <a:cs typeface="Lato"/>
                <a:sym typeface="Lato"/>
              </a:rPr>
              <a:t>Objetivo: </a:t>
            </a:r>
            <a:r>
              <a:rPr b="0" i="0" lang="es" sz="1400" u="none" cap="none" strike="noStrike">
                <a:solidFill>
                  <a:srgbClr val="000000"/>
                </a:solidFill>
                <a:latin typeface="Lato"/>
                <a:ea typeface="Lato"/>
                <a:cs typeface="Lato"/>
                <a:sym typeface="Lato"/>
              </a:rPr>
              <a:t>Medir la capacidad de la batería en Ah bajo una descarga a corriente constante.</a:t>
            </a:r>
            <a:endParaRPr b="0" i="0" sz="1400" u="none" cap="none" strike="noStrike">
              <a:solidFill>
                <a:srgbClr val="000000"/>
              </a:solidFill>
              <a:latin typeface="Lato"/>
              <a:ea typeface="Lato"/>
              <a:cs typeface="Lato"/>
              <a:sym typeface="Lato"/>
            </a:endParaRPr>
          </a:p>
          <a:p>
            <a:pPr indent="-317500" lvl="1" marL="914400" marR="0" rtl="0" algn="l">
              <a:lnSpc>
                <a:spcPct val="150000"/>
              </a:lnSpc>
              <a:spcBef>
                <a:spcPts val="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Procedimiento:</a:t>
            </a:r>
            <a:endParaRPr b="1" i="0" sz="1400" u="none" cap="none" strike="noStrike">
              <a:solidFill>
                <a:schemeClr val="accent1"/>
              </a:solidFill>
              <a:latin typeface="Lato"/>
              <a:ea typeface="Lato"/>
              <a:cs typeface="Lato"/>
              <a:sym typeface="Lato"/>
            </a:endParaRPr>
          </a:p>
          <a:p>
            <a:pPr indent="-317500" lvl="2" marL="1371600" marR="0" rtl="0" algn="l">
              <a:lnSpc>
                <a:spcPct val="150000"/>
              </a:lnSpc>
              <a:spcBef>
                <a:spcPts val="0"/>
              </a:spcBef>
              <a:spcAft>
                <a:spcPts val="0"/>
              </a:spcAft>
              <a:buClr>
                <a:srgbClr val="000000"/>
              </a:buClr>
              <a:buSzPts val="1400"/>
              <a:buFont typeface="Lato"/>
              <a:buAutoNum type="romanLcPeriod"/>
            </a:pPr>
            <a:r>
              <a:rPr b="0" i="0" lang="es" sz="1400" u="none" cap="none" strike="noStrike">
                <a:solidFill>
                  <a:srgbClr val="000000"/>
                </a:solidFill>
                <a:latin typeface="Lato"/>
                <a:ea typeface="Lato"/>
                <a:cs typeface="Lato"/>
                <a:sym typeface="Lato"/>
              </a:rPr>
              <a:t>Cargar la celda según el método sugerido por el fabricante.</a:t>
            </a:r>
            <a:endParaRPr b="0" i="0" sz="1400" u="none" cap="none" strike="noStrike">
              <a:solidFill>
                <a:srgbClr val="000000"/>
              </a:solidFill>
              <a:latin typeface="Lato"/>
              <a:ea typeface="Lato"/>
              <a:cs typeface="Lato"/>
              <a:sym typeface="Lato"/>
            </a:endParaRPr>
          </a:p>
          <a:p>
            <a:pPr indent="-317500" lvl="2" marL="1371600" marR="0" rtl="0" algn="l">
              <a:lnSpc>
                <a:spcPct val="150000"/>
              </a:lnSpc>
              <a:spcBef>
                <a:spcPts val="0"/>
              </a:spcBef>
              <a:spcAft>
                <a:spcPts val="0"/>
              </a:spcAft>
              <a:buClr>
                <a:srgbClr val="000000"/>
              </a:buClr>
              <a:buSzPts val="1400"/>
              <a:buFont typeface="Lato"/>
              <a:buAutoNum type="romanLcPeriod"/>
            </a:pPr>
            <a:r>
              <a:rPr b="0" i="0" lang="es" sz="1400" u="none" cap="none" strike="noStrike">
                <a:solidFill>
                  <a:srgbClr val="000000"/>
                </a:solidFill>
                <a:latin typeface="Lato"/>
                <a:ea typeface="Lato"/>
                <a:cs typeface="Lato"/>
                <a:sym typeface="Lato"/>
              </a:rPr>
              <a:t>Descargar la celda con una descarga CC de tasa C/3 hasta la tensión de cut-off.</a:t>
            </a:r>
            <a:endParaRPr b="0" i="0" sz="1400" u="none" cap="none" strike="noStrike">
              <a:solidFill>
                <a:srgbClr val="000000"/>
              </a:solidFill>
              <a:latin typeface="Lato"/>
              <a:ea typeface="Lato"/>
              <a:cs typeface="Lato"/>
              <a:sym typeface="Lato"/>
            </a:endParaRPr>
          </a:p>
          <a:p>
            <a:pPr indent="-317500" lvl="2" marL="1371600" marR="0" rtl="0" algn="l">
              <a:lnSpc>
                <a:spcPct val="150000"/>
              </a:lnSpc>
              <a:spcBef>
                <a:spcPts val="0"/>
              </a:spcBef>
              <a:spcAft>
                <a:spcPts val="0"/>
              </a:spcAft>
              <a:buClr>
                <a:srgbClr val="000000"/>
              </a:buClr>
              <a:buSzPts val="1400"/>
              <a:buFont typeface="Lato"/>
              <a:buAutoNum type="romanLcPeriod"/>
            </a:pPr>
            <a:r>
              <a:rPr b="0" i="0" lang="es" sz="1400" u="none" cap="none" strike="noStrike">
                <a:solidFill>
                  <a:srgbClr val="000000"/>
                </a:solidFill>
                <a:latin typeface="Lato"/>
                <a:ea typeface="Lato"/>
                <a:cs typeface="Lato"/>
                <a:sym typeface="Lato"/>
              </a:rPr>
              <a:t>Calcular la capacidad según lo indica la norma IEC 62660-1:2018.</a:t>
            </a:r>
            <a:endParaRPr b="0" i="0" sz="1400" u="none" cap="none" strike="noStrike">
              <a:solidFill>
                <a:srgbClr val="000000"/>
              </a:solidFill>
              <a:latin typeface="Lato"/>
              <a:ea typeface="Lato"/>
              <a:cs typeface="Lato"/>
              <a:sym typeface="Lato"/>
            </a:endParaRPr>
          </a:p>
          <a:p>
            <a:pPr indent="0" lvl="0" marL="457200" marR="0" rtl="0" algn="l">
              <a:lnSpc>
                <a:spcPct val="150000"/>
              </a:lnSpc>
              <a:spcBef>
                <a:spcPts val="0"/>
              </a:spcBef>
              <a:spcAft>
                <a:spcPts val="0"/>
              </a:spcAft>
              <a:buClr>
                <a:srgbClr val="000000"/>
              </a:buClr>
              <a:buSzPts val="1200"/>
              <a:buFont typeface="Arial"/>
              <a:buNone/>
            </a:pPr>
            <a:r>
              <a:t/>
            </a:r>
            <a:endParaRPr b="1" i="0" sz="1200" u="none" cap="none" strike="noStrike">
              <a:solidFill>
                <a:srgbClr val="8E7CC3"/>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2c40642a47_2_52"/>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2c40642a47_2_52"/>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6 - </a:t>
            </a:r>
            <a:r>
              <a:rPr lang="es"/>
              <a:t>Ensayos realizados a cada celda individual</a:t>
            </a:r>
            <a:endParaRPr/>
          </a:p>
        </p:txBody>
      </p:sp>
      <p:cxnSp>
        <p:nvCxnSpPr>
          <p:cNvPr id="182" name="Google Shape;182;g22c40642a47_2_52"/>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83" name="Google Shape;183;g22c40642a47_2_52"/>
          <p:cNvSpPr txBox="1"/>
          <p:nvPr/>
        </p:nvSpPr>
        <p:spPr>
          <a:xfrm>
            <a:off x="304200" y="1095000"/>
            <a:ext cx="8518800" cy="4002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50000"/>
              </a:lnSpc>
              <a:spcBef>
                <a:spcPts val="0"/>
              </a:spcBef>
              <a:spcAft>
                <a:spcPts val="0"/>
              </a:spcAft>
              <a:buClr>
                <a:schemeClr val="accent1"/>
              </a:buClr>
              <a:buSzPts val="1200"/>
              <a:buFont typeface="Lato"/>
              <a:buChar char="●"/>
            </a:pPr>
            <a:r>
              <a:rPr b="1" i="0" lang="es" sz="1200" u="none" cap="none" strike="noStrike">
                <a:solidFill>
                  <a:schemeClr val="accent1"/>
                </a:solidFill>
                <a:latin typeface="Lato"/>
                <a:ea typeface="Lato"/>
                <a:cs typeface="Lato"/>
                <a:sym typeface="Lato"/>
              </a:rPr>
              <a:t>Ensayo de potencia:</a:t>
            </a:r>
            <a:r>
              <a:rPr b="1" i="0" lang="es" sz="1200" u="none" cap="none" strike="noStrike">
                <a:solidFill>
                  <a:srgbClr val="674EA7"/>
                </a:solidFill>
                <a:latin typeface="Lato"/>
                <a:ea typeface="Lato"/>
                <a:cs typeface="Lato"/>
                <a:sym typeface="Lato"/>
              </a:rPr>
              <a:t> </a:t>
            </a:r>
            <a:r>
              <a:rPr b="0" i="0" lang="es" sz="1200" u="none" cap="none" strike="noStrike">
                <a:solidFill>
                  <a:srgbClr val="000000"/>
                </a:solidFill>
                <a:latin typeface="Lato"/>
                <a:ea typeface="Lato"/>
                <a:cs typeface="Lato"/>
                <a:sym typeface="Lato"/>
              </a:rPr>
              <a:t>Se basa en los ensayos de HPPC (Hybrid Pulse Power Characterization) y Peak Power Test del Manual de USABC.</a:t>
            </a:r>
            <a:endParaRPr b="0" i="0" sz="1200" u="none" cap="none" strike="noStrike">
              <a:solidFill>
                <a:srgbClr val="000000"/>
              </a:solidFill>
              <a:latin typeface="Lato"/>
              <a:ea typeface="Lato"/>
              <a:cs typeface="Lato"/>
              <a:sym typeface="Lato"/>
            </a:endParaRPr>
          </a:p>
          <a:p>
            <a:pPr indent="-304800" lvl="1" marL="914400" marR="0" rtl="0" algn="l">
              <a:lnSpc>
                <a:spcPct val="150000"/>
              </a:lnSpc>
              <a:spcBef>
                <a:spcPts val="0"/>
              </a:spcBef>
              <a:spcAft>
                <a:spcPts val="0"/>
              </a:spcAft>
              <a:buClr>
                <a:srgbClr val="8E7CC3"/>
              </a:buClr>
              <a:buSzPts val="1200"/>
              <a:buFont typeface="Lato"/>
              <a:buChar char="○"/>
            </a:pPr>
            <a:r>
              <a:rPr b="1" i="0" lang="es" sz="1200" u="none" cap="none" strike="noStrike">
                <a:solidFill>
                  <a:schemeClr val="accent1"/>
                </a:solidFill>
                <a:latin typeface="Lato"/>
                <a:ea typeface="Lato"/>
                <a:cs typeface="Lato"/>
                <a:sym typeface="Lato"/>
              </a:rPr>
              <a:t>Objetivo:</a:t>
            </a:r>
            <a:r>
              <a:rPr b="1" i="0" lang="es" sz="1200" u="none" cap="none" strike="noStrike">
                <a:solidFill>
                  <a:srgbClr val="8E7CC3"/>
                </a:solidFill>
                <a:latin typeface="Lato"/>
                <a:ea typeface="Lato"/>
                <a:cs typeface="Lato"/>
                <a:sym typeface="Lato"/>
              </a:rPr>
              <a:t> </a:t>
            </a:r>
            <a:r>
              <a:rPr b="0" i="0" lang="es" sz="1200" u="none" cap="none" strike="noStrike">
                <a:solidFill>
                  <a:srgbClr val="000000"/>
                </a:solidFill>
                <a:latin typeface="Lato"/>
                <a:ea typeface="Lato"/>
                <a:cs typeface="Lato"/>
                <a:sym typeface="Lato"/>
              </a:rPr>
              <a:t>determinar las características de potencia de descarga y de regeneración de la celda, mediante un perfil híbrido que contiene un pulso de carga y otro de descarga.</a:t>
            </a:r>
            <a:r>
              <a:rPr b="1" i="0" lang="es" sz="1200" u="none" cap="none" strike="noStrike">
                <a:solidFill>
                  <a:srgbClr val="8E7CC3"/>
                </a:solidFill>
                <a:latin typeface="Lato"/>
                <a:ea typeface="Lato"/>
                <a:cs typeface="Lato"/>
                <a:sym typeface="Lato"/>
              </a:rPr>
              <a:t> </a:t>
            </a:r>
            <a:endParaRPr b="1" i="0" sz="1200" u="none" cap="none" strike="noStrike">
              <a:solidFill>
                <a:srgbClr val="8E7CC3"/>
              </a:solidFill>
              <a:latin typeface="Lato"/>
              <a:ea typeface="Lato"/>
              <a:cs typeface="Lato"/>
              <a:sym typeface="Lato"/>
            </a:endParaRPr>
          </a:p>
          <a:p>
            <a:pPr indent="-304800" lvl="1" marL="914400" marR="0" rtl="0" algn="l">
              <a:lnSpc>
                <a:spcPct val="150000"/>
              </a:lnSpc>
              <a:spcBef>
                <a:spcPts val="0"/>
              </a:spcBef>
              <a:spcAft>
                <a:spcPts val="0"/>
              </a:spcAft>
              <a:buClr>
                <a:schemeClr val="accent1"/>
              </a:buClr>
              <a:buSzPts val="1200"/>
              <a:buFont typeface="Lato"/>
              <a:buChar char="○"/>
            </a:pPr>
            <a:r>
              <a:rPr b="1" i="0" lang="es" sz="1200" u="none" cap="none" strike="noStrike">
                <a:solidFill>
                  <a:schemeClr val="accent1"/>
                </a:solidFill>
                <a:latin typeface="Lato"/>
                <a:ea typeface="Lato"/>
                <a:cs typeface="Lato"/>
                <a:sym typeface="Lato"/>
              </a:rPr>
              <a:t>Perfil utilizado: </a:t>
            </a:r>
            <a:endParaRPr b="1" i="0" sz="1200" u="none" cap="none" strike="noStrike">
              <a:solidFill>
                <a:schemeClr val="accent1"/>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Pulso de descarga: 2 C @ 10 s</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Tiempo de descanso: 1 minuto (1 hora en HPPC)</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Pulso de regeneración: 1,5 C @ 10 s</a:t>
            </a:r>
            <a:endParaRPr b="0" i="0" sz="1200" u="none" cap="none" strike="noStrike">
              <a:solidFill>
                <a:srgbClr val="000000"/>
              </a:solidFill>
              <a:latin typeface="Lato"/>
              <a:ea typeface="Lato"/>
              <a:cs typeface="Lato"/>
              <a:sym typeface="Lato"/>
            </a:endParaRPr>
          </a:p>
          <a:p>
            <a:pPr indent="-304800" lvl="1" marL="914400" marR="0" rtl="0" algn="l">
              <a:lnSpc>
                <a:spcPct val="150000"/>
              </a:lnSpc>
              <a:spcBef>
                <a:spcPts val="500"/>
              </a:spcBef>
              <a:spcAft>
                <a:spcPts val="0"/>
              </a:spcAft>
              <a:buClr>
                <a:schemeClr val="accent1"/>
              </a:buClr>
              <a:buSzPts val="1200"/>
              <a:buFont typeface="Lato"/>
              <a:buChar char="○"/>
            </a:pPr>
            <a:r>
              <a:rPr b="1" i="0" lang="es" sz="1200" u="none" cap="none" strike="noStrike">
                <a:solidFill>
                  <a:schemeClr val="accent1"/>
                </a:solidFill>
                <a:latin typeface="Lato"/>
                <a:ea typeface="Lato"/>
                <a:cs typeface="Lato"/>
                <a:sym typeface="Lato"/>
              </a:rPr>
              <a:t>Procedimiento:</a:t>
            </a:r>
            <a:endParaRPr b="1" i="0" sz="1200" u="none" cap="none" strike="noStrike">
              <a:solidFill>
                <a:schemeClr val="accent1"/>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Cargar la celda según el método sugerido por el fabricante.</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Dejar en reposo (circuito abierto) la celda durante 30 minutos.</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Ejecutar el perfil de carga-descarga del ensayo.</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Descargar un 10% la capacidad de la celda en Ah con CC de C/3.</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Repetir 9 veces los pasos iii y iv hasta que se haya descargado al menos un 90% de la capacidad nominal de la celda.</a:t>
            </a:r>
            <a:endParaRPr b="0" i="0" sz="1200" u="none" cap="none" strike="noStrike">
              <a:solidFill>
                <a:srgbClr val="000000"/>
              </a:solidFill>
              <a:latin typeface="Lato"/>
              <a:ea typeface="Lato"/>
              <a:cs typeface="Lato"/>
              <a:sym typeface="Lato"/>
            </a:endParaRPr>
          </a:p>
          <a:p>
            <a:pPr indent="-304800" lvl="2" marL="1371600" marR="0" rtl="0" algn="l">
              <a:lnSpc>
                <a:spcPct val="115000"/>
              </a:lnSpc>
              <a:spcBef>
                <a:spcPts val="0"/>
              </a:spcBef>
              <a:spcAft>
                <a:spcPts val="0"/>
              </a:spcAft>
              <a:buClr>
                <a:srgbClr val="000000"/>
              </a:buClr>
              <a:buSzPts val="1200"/>
              <a:buFont typeface="Lato"/>
              <a:buAutoNum type="romanLcPeriod"/>
            </a:pPr>
            <a:r>
              <a:rPr b="0" i="0" lang="es" sz="1200" u="none" cap="none" strike="noStrike">
                <a:solidFill>
                  <a:srgbClr val="000000"/>
                </a:solidFill>
                <a:latin typeface="Lato"/>
                <a:ea typeface="Lato"/>
                <a:cs typeface="Lato"/>
                <a:sym typeface="Lato"/>
              </a:rPr>
              <a:t>Terminar el ensayo descargando la celda hasta su tensión de cut-off con CC de C/3.</a:t>
            </a:r>
            <a:endParaRPr b="0" i="0" sz="1200" u="none" cap="none" strike="noStrike">
              <a:solidFill>
                <a:srgbClr val="00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200"/>
              <a:buFont typeface="Arial"/>
              <a:buNone/>
            </a:pPr>
            <a:r>
              <a:t/>
            </a:r>
            <a:endParaRPr b="1" i="0" sz="1200" u="none" cap="none" strike="noStrike">
              <a:solidFill>
                <a:srgbClr val="8E7CC3"/>
              </a:solidFill>
              <a:latin typeface="Lato"/>
              <a:ea typeface="Lato"/>
              <a:cs typeface="Lato"/>
              <a:sym typeface="Lato"/>
            </a:endParaRPr>
          </a:p>
        </p:txBody>
      </p:sp>
      <p:pic>
        <p:nvPicPr>
          <p:cNvPr id="184" name="Google Shape;184;g22c40642a47_2_52"/>
          <p:cNvPicPr preferRelativeResize="0"/>
          <p:nvPr/>
        </p:nvPicPr>
        <p:blipFill rotWithShape="1">
          <a:blip r:embed="rId3">
            <a:alphaModFix/>
          </a:blip>
          <a:srcRect b="0" l="0" r="0" t="0"/>
          <a:stretch/>
        </p:blipFill>
        <p:spPr>
          <a:xfrm>
            <a:off x="6107925" y="1995925"/>
            <a:ext cx="2892149" cy="225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2c40642a47_2_61"/>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2c40642a47_2_61"/>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7 - Resultados de los ensayos a celdas</a:t>
            </a:r>
            <a:endParaRPr/>
          </a:p>
        </p:txBody>
      </p:sp>
      <p:cxnSp>
        <p:nvCxnSpPr>
          <p:cNvPr id="191" name="Google Shape;191;g22c40642a47_2_61"/>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92" name="Google Shape;192;g22c40642a47_2_61"/>
          <p:cNvSpPr txBox="1"/>
          <p:nvPr/>
        </p:nvSpPr>
        <p:spPr>
          <a:xfrm>
            <a:off x="301375" y="1175375"/>
            <a:ext cx="8518800" cy="400200"/>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15000"/>
              </a:lnSpc>
              <a:spcBef>
                <a:spcPts val="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Capacidad estática: </a:t>
            </a:r>
            <a:r>
              <a:rPr b="1" i="0" lang="es" sz="1400" u="none" cap="none" strike="noStrike">
                <a:solidFill>
                  <a:srgbClr val="674EA7"/>
                </a:solidFill>
                <a:latin typeface="Lato"/>
                <a:ea typeface="Lato"/>
                <a:cs typeface="Lato"/>
                <a:sym typeface="Lato"/>
              </a:rPr>
              <a:t> </a:t>
            </a:r>
            <a:r>
              <a:rPr b="0" i="0" lang="es" sz="1400" u="none" cap="none" strike="noStrike">
                <a:solidFill>
                  <a:srgbClr val="000000"/>
                </a:solidFill>
                <a:latin typeface="Lato"/>
                <a:ea typeface="Lato"/>
                <a:cs typeface="Lato"/>
                <a:sym typeface="Lato"/>
              </a:rPr>
              <a:t>De un total de 24 celdas ensayadas, 19 superaron el ensayo entregando más del 95% de su capacidad nominal.</a:t>
            </a:r>
            <a:endParaRPr b="0" i="0" sz="1400" u="none" cap="none" strike="noStrike">
              <a:solidFill>
                <a:srgbClr val="000000"/>
              </a:solidFill>
              <a:latin typeface="Lato"/>
              <a:ea typeface="Lato"/>
              <a:cs typeface="Lato"/>
              <a:sym typeface="Lato"/>
            </a:endParaRPr>
          </a:p>
          <a:p>
            <a:pPr indent="-317500" lvl="0" marL="457200" marR="0" rtl="0" algn="just">
              <a:lnSpc>
                <a:spcPct val="115000"/>
              </a:lnSpc>
              <a:spcBef>
                <a:spcPts val="100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Potencia:</a:t>
            </a:r>
            <a:r>
              <a:rPr b="1" i="0" lang="es" sz="1400" u="none" cap="none" strike="noStrike">
                <a:solidFill>
                  <a:srgbClr val="674EA7"/>
                </a:solidFill>
                <a:latin typeface="Lato"/>
                <a:ea typeface="Lato"/>
                <a:cs typeface="Lato"/>
                <a:sym typeface="Lato"/>
              </a:rPr>
              <a:t> </a:t>
            </a:r>
            <a:r>
              <a:rPr b="0" i="0" lang="es" sz="1400" u="none" cap="none" strike="noStrike">
                <a:solidFill>
                  <a:schemeClr val="dk2"/>
                </a:solidFill>
                <a:latin typeface="Lato"/>
                <a:ea typeface="Lato"/>
                <a:cs typeface="Lato"/>
                <a:sym typeface="Lato"/>
              </a:rPr>
              <a:t>15 celdas completaron el ensayo de potencia operando dentro de los límites de tensión admisibles. </a:t>
            </a:r>
            <a:endParaRPr b="0" i="0" sz="1400" u="none" cap="none" strike="noStrike">
              <a:solidFill>
                <a:schemeClr val="dk2"/>
              </a:solidFill>
              <a:latin typeface="Lato"/>
              <a:ea typeface="Lato"/>
              <a:cs typeface="Lato"/>
              <a:sym typeface="Lato"/>
            </a:endParaRPr>
          </a:p>
          <a:p>
            <a:pPr indent="0" lvl="0" marL="0" marR="0" rtl="0" algn="just">
              <a:lnSpc>
                <a:spcPct val="115000"/>
              </a:lnSpc>
              <a:spcBef>
                <a:spcPts val="1000"/>
              </a:spcBef>
              <a:spcAft>
                <a:spcPts val="0"/>
              </a:spcAft>
              <a:buClr>
                <a:srgbClr val="000000"/>
              </a:buClr>
              <a:buSzPts val="1400"/>
              <a:buFont typeface="Arial"/>
              <a:buNone/>
            </a:pPr>
            <a:r>
              <a:rPr b="1" i="0" lang="es" sz="1400" u="none" cap="none" strike="noStrike">
                <a:solidFill>
                  <a:schemeClr val="accent1"/>
                </a:solidFill>
                <a:latin typeface="Lato"/>
                <a:ea typeface="Lato"/>
                <a:cs typeface="Lato"/>
                <a:sym typeface="Lato"/>
              </a:rPr>
              <a:t>Selección de celdas:</a:t>
            </a:r>
            <a:r>
              <a:rPr b="1" i="0" lang="es" sz="1400" u="none" cap="none" strike="noStrike">
                <a:solidFill>
                  <a:srgbClr val="674EA7"/>
                </a:solidFill>
                <a:latin typeface="Lato"/>
                <a:ea typeface="Lato"/>
                <a:cs typeface="Lato"/>
                <a:sym typeface="Lato"/>
              </a:rPr>
              <a:t> </a:t>
            </a:r>
            <a:r>
              <a:rPr b="0" i="0" lang="es" sz="1400" u="none" cap="none" strike="noStrike">
                <a:solidFill>
                  <a:schemeClr val="dk2"/>
                </a:solidFill>
                <a:latin typeface="Lato"/>
                <a:ea typeface="Lato"/>
                <a:cs typeface="Lato"/>
                <a:sym typeface="Lato"/>
              </a:rPr>
              <a:t>Se seleccionaron 16 celdas: las 15 celdas que pasaron ambos ensayos y la mejor de las celdas que no completaron el ensayo de potencia.</a:t>
            </a:r>
            <a:endParaRPr b="0" i="0" sz="1400" u="none" cap="none" strike="noStrike">
              <a:solidFill>
                <a:schemeClr val="dk2"/>
              </a:solidFill>
              <a:latin typeface="Lato"/>
              <a:ea typeface="Lato"/>
              <a:cs typeface="Lato"/>
              <a:sym typeface="Lato"/>
            </a:endParaRPr>
          </a:p>
        </p:txBody>
      </p:sp>
      <p:pic>
        <p:nvPicPr>
          <p:cNvPr id="193" name="Google Shape;193;g22c40642a47_2_61"/>
          <p:cNvPicPr preferRelativeResize="0"/>
          <p:nvPr/>
        </p:nvPicPr>
        <p:blipFill rotWithShape="1">
          <a:blip r:embed="rId3">
            <a:alphaModFix/>
          </a:blip>
          <a:srcRect b="0" l="0" r="0" t="0"/>
          <a:stretch/>
        </p:blipFill>
        <p:spPr>
          <a:xfrm>
            <a:off x="1702550" y="3028275"/>
            <a:ext cx="2442701" cy="1962825"/>
          </a:xfrm>
          <a:prstGeom prst="rect">
            <a:avLst/>
          </a:prstGeom>
          <a:noFill/>
          <a:ln>
            <a:noFill/>
          </a:ln>
        </p:spPr>
      </p:pic>
      <p:pic>
        <p:nvPicPr>
          <p:cNvPr id="194" name="Google Shape;194;g22c40642a47_2_61"/>
          <p:cNvPicPr preferRelativeResize="0"/>
          <p:nvPr/>
        </p:nvPicPr>
        <p:blipFill rotWithShape="1">
          <a:blip r:embed="rId4">
            <a:alphaModFix/>
          </a:blip>
          <a:srcRect b="0" l="0" r="0" t="0"/>
          <a:stretch/>
        </p:blipFill>
        <p:spPr>
          <a:xfrm>
            <a:off x="4972288" y="3009600"/>
            <a:ext cx="2560512" cy="200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2c40642a47_2_72"/>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2c40642a47_2_72"/>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8</a:t>
            </a:r>
            <a:r>
              <a:rPr lang="es"/>
              <a:t> - Construcción del banco con celdas reutilizadas</a:t>
            </a:r>
            <a:endParaRPr/>
          </a:p>
        </p:txBody>
      </p:sp>
      <p:cxnSp>
        <p:nvCxnSpPr>
          <p:cNvPr id="201" name="Google Shape;201;g22c40642a47_2_72"/>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02" name="Google Shape;202;g22c40642a47_2_72"/>
          <p:cNvSpPr txBox="1"/>
          <p:nvPr/>
        </p:nvSpPr>
        <p:spPr>
          <a:xfrm>
            <a:off x="279300" y="1250975"/>
            <a:ext cx="8568600" cy="39945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accent1"/>
              </a:buClr>
              <a:buSzPts val="1300"/>
              <a:buFont typeface="Lato"/>
              <a:buChar char="●"/>
            </a:pPr>
            <a:r>
              <a:rPr b="1" i="0" lang="es" sz="1300" u="none" cap="none" strike="noStrike">
                <a:solidFill>
                  <a:schemeClr val="accent1"/>
                </a:solidFill>
                <a:latin typeface="Lato"/>
                <a:ea typeface="Lato"/>
                <a:cs typeface="Lato"/>
                <a:sym typeface="Lato"/>
              </a:rPr>
              <a:t>Requerimientos:</a:t>
            </a:r>
            <a:endParaRPr b="1" i="0" sz="1300" u="none" cap="none" strike="noStrike">
              <a:solidFill>
                <a:schemeClr val="accent1"/>
              </a:solidFill>
              <a:latin typeface="Lato"/>
              <a:ea typeface="Lato"/>
              <a:cs typeface="Lato"/>
              <a:sym typeface="Lato"/>
            </a:endParaRPr>
          </a:p>
          <a:p>
            <a:pPr indent="-311150" lvl="1" marL="914400" marR="0" rtl="0" algn="just">
              <a:lnSpc>
                <a:spcPct val="10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Tensión de al menos</a:t>
            </a:r>
            <a:r>
              <a:rPr b="0" i="0" lang="es" sz="1300" u="none" cap="none" strike="noStrike">
                <a:solidFill>
                  <a:schemeClr val="dk2"/>
                </a:solidFill>
                <a:latin typeface="Lato"/>
                <a:ea typeface="Lato"/>
                <a:cs typeface="Lato"/>
                <a:sym typeface="Lato"/>
              </a:rPr>
              <a:t> 48 V</a:t>
            </a:r>
            <a:r>
              <a:rPr lang="es" sz="1300">
                <a:solidFill>
                  <a:schemeClr val="dk2"/>
                </a:solidFill>
                <a:latin typeface="Lato"/>
                <a:ea typeface="Lato"/>
                <a:cs typeface="Lato"/>
                <a:sym typeface="Lato"/>
              </a:rPr>
              <a:t> (tensión nominal del motor del vehículo en el que se utilizará el banco).</a:t>
            </a:r>
            <a:r>
              <a:rPr b="0" i="0" lang="es" sz="1300" u="none" cap="none" strike="noStrike">
                <a:solidFill>
                  <a:schemeClr val="dk2"/>
                </a:solidFill>
                <a:latin typeface="Lato"/>
                <a:ea typeface="Lato"/>
                <a:cs typeface="Lato"/>
                <a:sym typeface="Lato"/>
              </a:rPr>
              <a:t> </a:t>
            </a:r>
            <a:endParaRPr b="0" i="0" sz="1300" u="none" cap="none" strike="noStrike">
              <a:solidFill>
                <a:schemeClr val="dk2"/>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Char char="●"/>
            </a:pPr>
            <a:r>
              <a:rPr b="1" i="0" lang="es" sz="1300" u="none" cap="none" strike="noStrike">
                <a:solidFill>
                  <a:schemeClr val="accent1"/>
                </a:solidFill>
                <a:latin typeface="Lato"/>
                <a:ea typeface="Lato"/>
                <a:cs typeface="Lato"/>
                <a:sym typeface="Lato"/>
              </a:rPr>
              <a:t>Conexionado de celdas:</a:t>
            </a:r>
            <a:endParaRPr b="1" i="0" sz="1300" u="none" cap="none" strike="noStrike">
              <a:solidFill>
                <a:schemeClr val="accent1"/>
              </a:solidFill>
              <a:latin typeface="Lato"/>
              <a:ea typeface="Lato"/>
              <a:cs typeface="Lato"/>
              <a:sym typeface="Lato"/>
            </a:endParaRPr>
          </a:p>
          <a:p>
            <a:pPr indent="-311150" lvl="1" marL="914400" marR="0" rtl="0" algn="just">
              <a:lnSpc>
                <a:spcPct val="10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Se deben adaptar bornes para realizar la interconexión, dado que de origen estaban soldados con láser.</a:t>
            </a:r>
            <a:endParaRPr b="0" i="0" sz="1300" u="none" cap="none" strike="noStrike">
              <a:solidFill>
                <a:schemeClr val="dk2"/>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Char char="●"/>
            </a:pPr>
            <a:r>
              <a:rPr b="1" i="0" lang="es" sz="1300" u="none" cap="none" strike="noStrike">
                <a:solidFill>
                  <a:schemeClr val="accent1"/>
                </a:solidFill>
                <a:latin typeface="Lato"/>
                <a:ea typeface="Lato"/>
                <a:cs typeface="Lato"/>
                <a:sym typeface="Lato"/>
              </a:rPr>
              <a:t>Gabinete contenedor:</a:t>
            </a:r>
            <a:endParaRPr b="1" i="0" sz="1300" u="none" cap="none" strike="noStrike">
              <a:solidFill>
                <a:schemeClr val="accent1"/>
              </a:solidFill>
              <a:latin typeface="Lato"/>
              <a:ea typeface="Lato"/>
              <a:cs typeface="Lato"/>
              <a:sym typeface="Lato"/>
            </a:endParaRPr>
          </a:p>
          <a:p>
            <a:pPr indent="-311150" lvl="1" marL="914400" marR="0" rtl="0" algn="just">
              <a:lnSpc>
                <a:spcPct val="10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En previsión de futuros usos, se diseñó y fabricó a medida un gabinete metálico que brinda rigidez y protección mecánica a la batería.</a:t>
            </a:r>
            <a:endParaRPr b="0" i="0" sz="1300" u="none" cap="none" strike="noStrike">
              <a:solidFill>
                <a:schemeClr val="dk2"/>
              </a:solidFill>
              <a:latin typeface="Lato"/>
              <a:ea typeface="Lato"/>
              <a:cs typeface="Lato"/>
              <a:sym typeface="Lato"/>
            </a:endParaRPr>
          </a:p>
          <a:p>
            <a:pPr indent="-311150" lvl="1" marL="914400" marR="0" rtl="0" algn="just">
              <a:lnSpc>
                <a:spcPct val="10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Facilita el recambio de celdas en caso de falla de alguna de ellas.</a:t>
            </a:r>
            <a:endParaRPr sz="1300">
              <a:solidFill>
                <a:schemeClr val="dk2"/>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Char char="●"/>
            </a:pPr>
            <a:r>
              <a:rPr b="1" i="0" lang="es" sz="1300" u="none" cap="none" strike="noStrike">
                <a:solidFill>
                  <a:schemeClr val="accent1"/>
                </a:solidFill>
                <a:latin typeface="Lato"/>
                <a:ea typeface="Lato"/>
                <a:cs typeface="Lato"/>
                <a:sym typeface="Lato"/>
              </a:rPr>
              <a:t>BMS: </a:t>
            </a:r>
            <a:endParaRPr b="1" i="0" sz="1300" u="none" cap="none" strike="noStrike">
              <a:solidFill>
                <a:schemeClr val="accent1"/>
              </a:solidFill>
              <a:latin typeface="Lato"/>
              <a:ea typeface="Lato"/>
              <a:cs typeface="Lato"/>
              <a:sym typeface="Lato"/>
            </a:endParaRPr>
          </a:p>
          <a:p>
            <a:pPr indent="-311150" lvl="1" marL="914400" marR="0" rtl="0" algn="l">
              <a:lnSpc>
                <a:spcPct val="10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P</a:t>
            </a:r>
            <a:r>
              <a:rPr b="0" i="0" lang="es" sz="1300" u="none" cap="none" strike="noStrike">
                <a:solidFill>
                  <a:schemeClr val="dk2"/>
                </a:solidFill>
                <a:latin typeface="Lato"/>
                <a:ea typeface="Lato"/>
                <a:cs typeface="Lato"/>
                <a:sym typeface="Lato"/>
              </a:rPr>
              <a:t>rotección contra sobrecarga y sobredescarga, cortocircuito y sobre temperaturas. </a:t>
            </a:r>
            <a:endParaRPr b="0" i="0" sz="1300" u="none" cap="none" strike="noStrike">
              <a:solidFill>
                <a:schemeClr val="dk2"/>
              </a:solidFill>
              <a:latin typeface="Lato"/>
              <a:ea typeface="Lato"/>
              <a:cs typeface="Lato"/>
              <a:sym typeface="Lato"/>
            </a:endParaRPr>
          </a:p>
          <a:p>
            <a:pPr indent="-311150" lvl="1" marL="914400" marR="0" rtl="0" algn="l">
              <a:lnSpc>
                <a:spcPct val="10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Capacidad de gestionar más de 16 celdas de LiFePO</a:t>
            </a:r>
            <a:r>
              <a:rPr b="0" baseline="-25000" i="0" lang="es" sz="1300" u="none" cap="none" strike="noStrike">
                <a:solidFill>
                  <a:schemeClr val="dk2"/>
                </a:solidFill>
                <a:latin typeface="Lato"/>
                <a:ea typeface="Lato"/>
                <a:cs typeface="Lato"/>
                <a:sym typeface="Lato"/>
              </a:rPr>
              <a:t>4 </a:t>
            </a:r>
            <a:r>
              <a:rPr b="0" i="0" lang="es" sz="1300" u="none" cap="none" strike="noStrike">
                <a:solidFill>
                  <a:schemeClr val="dk2"/>
                </a:solidFill>
                <a:latin typeface="Lato"/>
                <a:ea typeface="Lato"/>
                <a:cs typeface="Lato"/>
                <a:sym typeface="Lato"/>
              </a:rPr>
              <a:t>y soportar una corriente de régimen de 150 A.</a:t>
            </a:r>
            <a:endParaRPr b="0" i="0" sz="1300" u="none" cap="none" strike="noStrike">
              <a:solidFill>
                <a:schemeClr val="dk2"/>
              </a:solidFill>
              <a:latin typeface="Lato"/>
              <a:ea typeface="Lato"/>
              <a:cs typeface="Lato"/>
              <a:sym typeface="Lato"/>
            </a:endParaRPr>
          </a:p>
          <a:p>
            <a:pPr indent="-311150" lvl="1" marL="914400" marR="0" rtl="0" algn="l">
              <a:lnSpc>
                <a:spcPct val="10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Contar con conexión Bluetooth y App accesible en español o inglés para configurar parámetros.</a:t>
            </a:r>
            <a:endParaRPr b="0" i="0" sz="1300" u="none" cap="none" strike="noStrike">
              <a:solidFill>
                <a:schemeClr val="dk2"/>
              </a:solidFill>
              <a:latin typeface="Lato"/>
              <a:ea typeface="Lato"/>
              <a:cs typeface="Lato"/>
              <a:sym typeface="Lato"/>
            </a:endParaRPr>
          </a:p>
          <a:p>
            <a:pPr indent="-311150" lvl="1" marL="914400" marR="0" rtl="0" algn="l">
              <a:lnSpc>
                <a:spcPct val="10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Se adquiere un equipo con capacidad de balanceo de celdas</a:t>
            </a:r>
            <a:r>
              <a:rPr b="1" i="0" lang="es" sz="1300" u="none" cap="none" strike="noStrike">
                <a:solidFill>
                  <a:schemeClr val="dk2"/>
                </a:solidFill>
                <a:latin typeface="Lato"/>
                <a:ea typeface="Lato"/>
                <a:cs typeface="Lato"/>
                <a:sym typeface="Lato"/>
              </a:rPr>
              <a:t>.</a:t>
            </a:r>
            <a:endParaRPr b="1" i="0" sz="1300" u="none" cap="none" strike="noStrike">
              <a:solidFill>
                <a:schemeClr val="dk2"/>
              </a:solidFill>
              <a:latin typeface="Lato"/>
              <a:ea typeface="Lato"/>
              <a:cs typeface="Lato"/>
              <a:sym typeface="Lato"/>
            </a:endParaRPr>
          </a:p>
          <a:p>
            <a:pPr indent="-311150" lvl="1" marL="914400" marR="0" rtl="0" algn="l">
              <a:lnSpc>
                <a:spcPct val="10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Comunicación bus CAN.</a:t>
            </a:r>
            <a:endParaRPr sz="1300">
              <a:solidFill>
                <a:schemeClr val="dk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b="4310" l="7570" r="28380" t="24655"/>
          <a:stretch/>
        </p:blipFill>
        <p:spPr>
          <a:xfrm>
            <a:off x="1248600" y="343950"/>
            <a:ext cx="2056500" cy="1710651"/>
          </a:xfrm>
          <a:prstGeom prst="rect">
            <a:avLst/>
          </a:prstGeom>
          <a:noFill/>
          <a:ln>
            <a:noFill/>
          </a:ln>
        </p:spPr>
      </p:pic>
      <p:pic>
        <p:nvPicPr>
          <p:cNvPr id="208" name="Google Shape;208;p10"/>
          <p:cNvPicPr preferRelativeResize="0"/>
          <p:nvPr/>
        </p:nvPicPr>
        <p:blipFill rotWithShape="1">
          <a:blip r:embed="rId4">
            <a:alphaModFix/>
          </a:blip>
          <a:srcRect b="0" l="0" r="0" t="0"/>
          <a:stretch/>
        </p:blipFill>
        <p:spPr>
          <a:xfrm>
            <a:off x="123500" y="2573250"/>
            <a:ext cx="2555625" cy="2278700"/>
          </a:xfrm>
          <a:prstGeom prst="rect">
            <a:avLst/>
          </a:prstGeom>
          <a:noFill/>
          <a:ln>
            <a:noFill/>
          </a:ln>
        </p:spPr>
      </p:pic>
      <p:pic>
        <p:nvPicPr>
          <p:cNvPr id="209" name="Google Shape;209;p10"/>
          <p:cNvPicPr preferRelativeResize="0"/>
          <p:nvPr/>
        </p:nvPicPr>
        <p:blipFill rotWithShape="1">
          <a:blip r:embed="rId5">
            <a:alphaModFix/>
          </a:blip>
          <a:srcRect b="0" l="0" r="0" t="0"/>
          <a:stretch/>
        </p:blipFill>
        <p:spPr>
          <a:xfrm>
            <a:off x="2910150" y="2431128"/>
            <a:ext cx="1601574" cy="2562945"/>
          </a:xfrm>
          <a:prstGeom prst="rect">
            <a:avLst/>
          </a:prstGeom>
          <a:noFill/>
          <a:ln>
            <a:noFill/>
          </a:ln>
        </p:spPr>
      </p:pic>
      <p:sp>
        <p:nvSpPr>
          <p:cNvPr id="210" name="Google Shape;210;p10"/>
          <p:cNvSpPr txBox="1"/>
          <p:nvPr/>
        </p:nvSpPr>
        <p:spPr>
          <a:xfrm>
            <a:off x="768290" y="267750"/>
            <a:ext cx="4803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Lato"/>
                <a:ea typeface="Lato"/>
                <a:cs typeface="Lato"/>
                <a:sym typeface="Lato"/>
              </a:rPr>
              <a:t>A)</a:t>
            </a:r>
            <a:endParaRPr b="1" i="0" sz="1100" u="none" cap="none" strike="noStrike">
              <a:solidFill>
                <a:srgbClr val="000000"/>
              </a:solidFill>
              <a:latin typeface="Lato"/>
              <a:ea typeface="Lato"/>
              <a:cs typeface="Lato"/>
              <a:sym typeface="Lato"/>
            </a:endParaRPr>
          </a:p>
        </p:txBody>
      </p:sp>
      <p:sp>
        <p:nvSpPr>
          <p:cNvPr id="211" name="Google Shape;211;p10"/>
          <p:cNvSpPr txBox="1"/>
          <p:nvPr/>
        </p:nvSpPr>
        <p:spPr>
          <a:xfrm>
            <a:off x="5673038" y="4186400"/>
            <a:ext cx="27225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Lato"/>
                <a:ea typeface="Lato"/>
                <a:cs typeface="Lato"/>
                <a:sym typeface="Lato"/>
              </a:rPr>
              <a:t>A) Conexión del borne</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Lato"/>
                <a:ea typeface="Lato"/>
                <a:cs typeface="Lato"/>
                <a:sym typeface="Lato"/>
              </a:rPr>
              <a:t>B) Primer BMS adquirido</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Lato"/>
                <a:ea typeface="Lato"/>
                <a:cs typeface="Lato"/>
                <a:sym typeface="Lato"/>
              </a:rPr>
              <a:t>C) Captura de pantalla de App del BMS</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Lato"/>
                <a:ea typeface="Lato"/>
                <a:cs typeface="Lato"/>
                <a:sym typeface="Lato"/>
              </a:rPr>
              <a:t>D) Banco de baterías construid</a:t>
            </a:r>
            <a:r>
              <a:rPr lang="es" sz="1100">
                <a:latin typeface="Lato"/>
                <a:ea typeface="Lato"/>
                <a:cs typeface="Lato"/>
                <a:sym typeface="Lato"/>
              </a:rPr>
              <a:t>o</a:t>
            </a:r>
            <a:endParaRPr b="0" i="0" sz="1100" u="none" cap="none" strike="noStrike">
              <a:solidFill>
                <a:srgbClr val="000000"/>
              </a:solidFill>
              <a:latin typeface="Lato"/>
              <a:ea typeface="Lato"/>
              <a:cs typeface="Lato"/>
              <a:sym typeface="Lato"/>
            </a:endParaRPr>
          </a:p>
        </p:txBody>
      </p:sp>
      <p:sp>
        <p:nvSpPr>
          <p:cNvPr id="212" name="Google Shape;212;p10"/>
          <p:cNvSpPr txBox="1"/>
          <p:nvPr/>
        </p:nvSpPr>
        <p:spPr>
          <a:xfrm>
            <a:off x="539690" y="2248950"/>
            <a:ext cx="4803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Lato"/>
                <a:ea typeface="Lato"/>
                <a:cs typeface="Lato"/>
                <a:sym typeface="Lato"/>
              </a:rPr>
              <a:t>B)</a:t>
            </a:r>
            <a:endParaRPr b="1" i="0" sz="1100" u="none" cap="none" strike="noStrike">
              <a:solidFill>
                <a:srgbClr val="000000"/>
              </a:solidFill>
              <a:latin typeface="Lato"/>
              <a:ea typeface="Lato"/>
              <a:cs typeface="Lato"/>
              <a:sym typeface="Lato"/>
            </a:endParaRPr>
          </a:p>
        </p:txBody>
      </p:sp>
      <p:sp>
        <p:nvSpPr>
          <p:cNvPr id="213" name="Google Shape;213;p10"/>
          <p:cNvSpPr txBox="1"/>
          <p:nvPr/>
        </p:nvSpPr>
        <p:spPr>
          <a:xfrm>
            <a:off x="2749490" y="2096550"/>
            <a:ext cx="4803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Lato"/>
                <a:ea typeface="Lato"/>
                <a:cs typeface="Lato"/>
                <a:sym typeface="Lato"/>
              </a:rPr>
              <a:t>C)</a:t>
            </a:r>
            <a:endParaRPr b="1" i="0" sz="1100" u="none" cap="none" strike="noStrike">
              <a:solidFill>
                <a:srgbClr val="000000"/>
              </a:solidFill>
              <a:latin typeface="Lato"/>
              <a:ea typeface="Lato"/>
              <a:cs typeface="Lato"/>
              <a:sym typeface="Lato"/>
            </a:endParaRPr>
          </a:p>
        </p:txBody>
      </p:sp>
      <p:sp>
        <p:nvSpPr>
          <p:cNvPr id="214" name="Google Shape;214;p10"/>
          <p:cNvSpPr txBox="1"/>
          <p:nvPr/>
        </p:nvSpPr>
        <p:spPr>
          <a:xfrm>
            <a:off x="4511715" y="118425"/>
            <a:ext cx="4803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Lato"/>
                <a:ea typeface="Lato"/>
                <a:cs typeface="Lato"/>
                <a:sym typeface="Lato"/>
              </a:rPr>
              <a:t>D)</a:t>
            </a:r>
            <a:endParaRPr b="1" i="0" sz="1100" u="none" cap="none" strike="noStrike">
              <a:solidFill>
                <a:srgbClr val="000000"/>
              </a:solidFill>
              <a:latin typeface="Lato"/>
              <a:ea typeface="Lato"/>
              <a:cs typeface="Lato"/>
              <a:sym typeface="Lato"/>
            </a:endParaRPr>
          </a:p>
        </p:txBody>
      </p:sp>
      <p:pic>
        <p:nvPicPr>
          <p:cNvPr id="215" name="Google Shape;215;p10"/>
          <p:cNvPicPr preferRelativeResize="0"/>
          <p:nvPr/>
        </p:nvPicPr>
        <p:blipFill rotWithShape="1">
          <a:blip r:embed="rId6">
            <a:alphaModFix/>
          </a:blip>
          <a:srcRect b="0" l="0" r="0" t="0"/>
          <a:stretch/>
        </p:blipFill>
        <p:spPr>
          <a:xfrm>
            <a:off x="4959300" y="118425"/>
            <a:ext cx="3992351" cy="3823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2c40642a47_2_82"/>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2c40642a47_2_82"/>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9</a:t>
            </a:r>
            <a:r>
              <a:rPr lang="es"/>
              <a:t> - Ensayos al banco construido y resultados</a:t>
            </a:r>
            <a:endParaRPr/>
          </a:p>
        </p:txBody>
      </p:sp>
      <p:cxnSp>
        <p:nvCxnSpPr>
          <p:cNvPr id="222" name="Google Shape;222;g22c40642a47_2_82"/>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23" name="Google Shape;223;g22c40642a47_2_82"/>
          <p:cNvSpPr txBox="1"/>
          <p:nvPr/>
        </p:nvSpPr>
        <p:spPr>
          <a:xfrm>
            <a:off x="301375" y="1175375"/>
            <a:ext cx="5100900" cy="400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chemeClr val="accent1"/>
              </a:buClr>
              <a:buSzPts val="1400"/>
              <a:buFont typeface="Lato"/>
              <a:buChar char="●"/>
            </a:pPr>
            <a:r>
              <a:rPr b="1" i="0" lang="es" sz="1400" u="none" cap="none" strike="noStrike">
                <a:solidFill>
                  <a:schemeClr val="accent1"/>
                </a:solidFill>
                <a:latin typeface="Lato"/>
                <a:ea typeface="Lato"/>
                <a:cs typeface="Lato"/>
                <a:sym typeface="Lato"/>
              </a:rPr>
              <a:t>Ensayo de capacidad estática: </a:t>
            </a:r>
            <a:endParaRPr b="1" i="0" sz="1400" u="none" cap="none" strike="noStrike">
              <a:solidFill>
                <a:schemeClr val="accent1"/>
              </a:solidFill>
              <a:latin typeface="Lato"/>
              <a:ea typeface="Lato"/>
              <a:cs typeface="Lato"/>
              <a:sym typeface="Lato"/>
            </a:endParaRPr>
          </a:p>
          <a:p>
            <a:pPr indent="-317500" lvl="1" marL="914400" marR="0" rtl="0" algn="l">
              <a:lnSpc>
                <a:spcPct val="150000"/>
              </a:lnSpc>
              <a:spcBef>
                <a:spcPts val="0"/>
              </a:spcBef>
              <a:spcAft>
                <a:spcPts val="0"/>
              </a:spcAft>
              <a:buClr>
                <a:srgbClr val="8E7CC3"/>
              </a:buClr>
              <a:buSzPts val="1400"/>
              <a:buFont typeface="Lato"/>
              <a:buChar char="○"/>
            </a:pPr>
            <a:r>
              <a:rPr b="1" i="0" lang="es" sz="1400" u="none" cap="none" strike="noStrike">
                <a:solidFill>
                  <a:schemeClr val="accent1"/>
                </a:solidFill>
                <a:latin typeface="Lato"/>
                <a:ea typeface="Lato"/>
                <a:cs typeface="Lato"/>
                <a:sym typeface="Lato"/>
              </a:rPr>
              <a:t>Objetivo: </a:t>
            </a:r>
            <a:r>
              <a:rPr b="0" i="0" lang="es" sz="1400" u="none" cap="none" strike="noStrike">
                <a:solidFill>
                  <a:srgbClr val="000000"/>
                </a:solidFill>
                <a:latin typeface="Lato"/>
                <a:ea typeface="Lato"/>
                <a:cs typeface="Lato"/>
                <a:sym typeface="Lato"/>
              </a:rPr>
              <a:t>Medir la capacidad de</a:t>
            </a:r>
            <a:r>
              <a:rPr lang="es">
                <a:latin typeface="Lato"/>
                <a:ea typeface="Lato"/>
                <a:cs typeface="Lato"/>
                <a:sym typeface="Lato"/>
              </a:rPr>
              <a:t>l banco</a:t>
            </a:r>
            <a:r>
              <a:rPr b="0" i="0" lang="es" sz="1400" u="none" cap="none" strike="noStrike">
                <a:solidFill>
                  <a:srgbClr val="000000"/>
                </a:solidFill>
                <a:latin typeface="Lato"/>
                <a:ea typeface="Lato"/>
                <a:cs typeface="Lato"/>
                <a:sym typeface="Lato"/>
              </a:rPr>
              <a:t> en Ah bajo una descarga a corriente constante de C/3.</a:t>
            </a:r>
            <a:endParaRPr b="0" i="0" sz="1400" u="none" cap="none" strike="noStrike">
              <a:solidFill>
                <a:srgbClr val="000000"/>
              </a:solidFill>
              <a:latin typeface="Lato"/>
              <a:ea typeface="Lato"/>
              <a:cs typeface="Lato"/>
              <a:sym typeface="Lato"/>
            </a:endParaRPr>
          </a:p>
          <a:p>
            <a:pPr indent="-317500" lvl="1" marL="914400" marR="0" rtl="0" algn="l">
              <a:lnSpc>
                <a:spcPct val="150000"/>
              </a:lnSpc>
              <a:spcBef>
                <a:spcPts val="0"/>
              </a:spcBef>
              <a:spcAft>
                <a:spcPts val="0"/>
              </a:spcAft>
              <a:buClr>
                <a:schemeClr val="accent1"/>
              </a:buClr>
              <a:buSzPts val="1400"/>
              <a:buFont typeface="Lato"/>
              <a:buChar char="○"/>
            </a:pPr>
            <a:r>
              <a:rPr b="1" lang="es">
                <a:solidFill>
                  <a:schemeClr val="accent1"/>
                </a:solidFill>
                <a:latin typeface="Lato"/>
                <a:ea typeface="Lato"/>
                <a:cs typeface="Lato"/>
                <a:sym typeface="Lato"/>
              </a:rPr>
              <a:t>Resultados: </a:t>
            </a:r>
            <a:endParaRPr b="1">
              <a:solidFill>
                <a:schemeClr val="accent1"/>
              </a:solidFill>
              <a:latin typeface="Lato"/>
              <a:ea typeface="Lato"/>
              <a:cs typeface="Lato"/>
              <a:sym typeface="Lato"/>
            </a:endParaRPr>
          </a:p>
          <a:p>
            <a:pPr indent="-317500" lvl="2" marL="1371600" marR="0" rtl="0" algn="l">
              <a:lnSpc>
                <a:spcPct val="150000"/>
              </a:lnSpc>
              <a:spcBef>
                <a:spcPts val="0"/>
              </a:spcBef>
              <a:spcAft>
                <a:spcPts val="0"/>
              </a:spcAft>
              <a:buSzPts val="1400"/>
              <a:buFont typeface="Lato"/>
              <a:buAutoNum type="romanLcPeriod"/>
            </a:pPr>
            <a:r>
              <a:rPr lang="es">
                <a:latin typeface="Lato"/>
                <a:ea typeface="Lato"/>
                <a:cs typeface="Lato"/>
                <a:sym typeface="Lato"/>
              </a:rPr>
              <a:t>La forma de la curva coincide con la obtenida para cada celda individual.</a:t>
            </a:r>
            <a:endParaRPr>
              <a:latin typeface="Lato"/>
              <a:ea typeface="Lato"/>
              <a:cs typeface="Lato"/>
              <a:sym typeface="Lato"/>
            </a:endParaRPr>
          </a:p>
          <a:p>
            <a:pPr indent="-317500" lvl="2" marL="1371600" marR="0" rtl="0" algn="l">
              <a:lnSpc>
                <a:spcPct val="150000"/>
              </a:lnSpc>
              <a:spcBef>
                <a:spcPts val="0"/>
              </a:spcBef>
              <a:spcAft>
                <a:spcPts val="0"/>
              </a:spcAft>
              <a:buSzPts val="1400"/>
              <a:buFont typeface="Lato"/>
              <a:buAutoNum type="romanLcPeriod"/>
            </a:pPr>
            <a:r>
              <a:rPr lang="es">
                <a:latin typeface="Lato"/>
                <a:ea typeface="Lato"/>
                <a:cs typeface="Lato"/>
                <a:sym typeface="Lato"/>
              </a:rPr>
              <a:t>El banco entrega </a:t>
            </a:r>
            <a:r>
              <a:rPr b="1" lang="es">
                <a:highlight>
                  <a:schemeClr val="lt1"/>
                </a:highlight>
                <a:latin typeface="Lato"/>
                <a:ea typeface="Lato"/>
                <a:cs typeface="Lato"/>
                <a:sym typeface="Lato"/>
              </a:rPr>
              <a:t>49,6 Ah</a:t>
            </a:r>
            <a:r>
              <a:rPr lang="es">
                <a:latin typeface="Lato"/>
                <a:ea typeface="Lato"/>
                <a:cs typeface="Lato"/>
                <a:sym typeface="Lato"/>
              </a:rPr>
              <a:t> (99% de la capacidad nominal de las celdas).</a:t>
            </a:r>
            <a:endParaRPr>
              <a:latin typeface="Lato"/>
              <a:ea typeface="Lato"/>
              <a:cs typeface="Lato"/>
              <a:sym typeface="Lato"/>
            </a:endParaRPr>
          </a:p>
          <a:p>
            <a:pPr indent="-317500" lvl="2" marL="1371600" marR="0" rtl="0" algn="l">
              <a:lnSpc>
                <a:spcPct val="150000"/>
              </a:lnSpc>
              <a:spcBef>
                <a:spcPts val="0"/>
              </a:spcBef>
              <a:spcAft>
                <a:spcPts val="0"/>
              </a:spcAft>
              <a:buSzPts val="1400"/>
              <a:buFont typeface="Lato"/>
              <a:buAutoNum type="romanLcPeriod"/>
            </a:pPr>
            <a:r>
              <a:rPr lang="es">
                <a:latin typeface="Lato"/>
                <a:ea typeface="Lato"/>
                <a:cs typeface="Lato"/>
                <a:sym typeface="Lato"/>
              </a:rPr>
              <a:t>La capacidad entregada por el banco es levemente mayor que la capacidad entregada por las celdas individualmente (efecto térmico del pack de baterías).</a:t>
            </a:r>
            <a:endParaRPr>
              <a:latin typeface="Lato"/>
              <a:ea typeface="Lato"/>
              <a:cs typeface="Lato"/>
              <a:sym typeface="Lato"/>
            </a:endParaRPr>
          </a:p>
          <a:p>
            <a:pPr indent="0" lvl="0" marL="0" marR="0" rtl="0" algn="l">
              <a:lnSpc>
                <a:spcPct val="150000"/>
              </a:lnSpc>
              <a:spcBef>
                <a:spcPts val="0"/>
              </a:spcBef>
              <a:spcAft>
                <a:spcPts val="0"/>
              </a:spcAft>
              <a:buNone/>
            </a:pPr>
            <a:r>
              <a:t/>
            </a:r>
            <a:endParaRPr>
              <a:latin typeface="Lato"/>
              <a:ea typeface="Lato"/>
              <a:cs typeface="Lato"/>
              <a:sym typeface="Lato"/>
            </a:endParaRPr>
          </a:p>
        </p:txBody>
      </p:sp>
      <p:pic>
        <p:nvPicPr>
          <p:cNvPr id="224" name="Google Shape;224;g22c40642a47_2_82"/>
          <p:cNvPicPr preferRelativeResize="0"/>
          <p:nvPr/>
        </p:nvPicPr>
        <p:blipFill>
          <a:blip r:embed="rId3">
            <a:alphaModFix/>
          </a:blip>
          <a:stretch>
            <a:fillRect/>
          </a:stretch>
        </p:blipFill>
        <p:spPr>
          <a:xfrm>
            <a:off x="5482349" y="1800775"/>
            <a:ext cx="3508799" cy="2795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2c40642a47_2_95"/>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2c40642a47_2_95"/>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9</a:t>
            </a:r>
            <a:r>
              <a:rPr lang="es"/>
              <a:t> - Ensayos al banco construido y resultados</a:t>
            </a:r>
            <a:endParaRPr/>
          </a:p>
        </p:txBody>
      </p:sp>
      <p:cxnSp>
        <p:nvCxnSpPr>
          <p:cNvPr id="231" name="Google Shape;231;g22c40642a47_2_95"/>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32" name="Google Shape;232;g22c40642a47_2_95"/>
          <p:cNvSpPr txBox="1"/>
          <p:nvPr/>
        </p:nvSpPr>
        <p:spPr>
          <a:xfrm>
            <a:off x="157050" y="1066625"/>
            <a:ext cx="8829900" cy="4002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50000"/>
              </a:lnSpc>
              <a:spcBef>
                <a:spcPts val="0"/>
              </a:spcBef>
              <a:spcAft>
                <a:spcPts val="0"/>
              </a:spcAft>
              <a:buClr>
                <a:schemeClr val="accent1"/>
              </a:buClr>
              <a:buSzPts val="1300"/>
              <a:buFont typeface="Lato"/>
              <a:buChar char="●"/>
            </a:pPr>
            <a:r>
              <a:rPr b="1" i="0" lang="es" sz="1300" u="none" cap="none" strike="noStrike">
                <a:solidFill>
                  <a:schemeClr val="accent1"/>
                </a:solidFill>
                <a:latin typeface="Lato"/>
                <a:ea typeface="Lato"/>
                <a:cs typeface="Lato"/>
                <a:sym typeface="Lato"/>
              </a:rPr>
              <a:t>Ensayo de </a:t>
            </a:r>
            <a:r>
              <a:rPr b="1" lang="es" sz="1300">
                <a:solidFill>
                  <a:schemeClr val="accent1"/>
                </a:solidFill>
                <a:latin typeface="Lato"/>
                <a:ea typeface="Lato"/>
                <a:cs typeface="Lato"/>
                <a:sym typeface="Lato"/>
              </a:rPr>
              <a:t>potencia</a:t>
            </a:r>
            <a:r>
              <a:rPr b="1" i="0" lang="es" sz="1300" u="none" cap="none" strike="noStrike">
                <a:solidFill>
                  <a:schemeClr val="accent1"/>
                </a:solidFill>
                <a:latin typeface="Lato"/>
                <a:ea typeface="Lato"/>
                <a:cs typeface="Lato"/>
                <a:sym typeface="Lato"/>
              </a:rPr>
              <a:t>: </a:t>
            </a:r>
            <a:endParaRPr b="1" i="0" sz="1300" u="none" cap="none" strike="noStrike">
              <a:solidFill>
                <a:schemeClr val="accent1"/>
              </a:solidFill>
              <a:latin typeface="Lato"/>
              <a:ea typeface="Lato"/>
              <a:cs typeface="Lato"/>
              <a:sym typeface="Lato"/>
            </a:endParaRPr>
          </a:p>
          <a:p>
            <a:pPr indent="-311150" lvl="1" marL="914400" marR="0" rtl="0" algn="l">
              <a:lnSpc>
                <a:spcPct val="150000"/>
              </a:lnSpc>
              <a:spcBef>
                <a:spcPts val="0"/>
              </a:spcBef>
              <a:spcAft>
                <a:spcPts val="0"/>
              </a:spcAft>
              <a:buClr>
                <a:srgbClr val="8E7CC3"/>
              </a:buClr>
              <a:buSzPts val="1300"/>
              <a:buFont typeface="Lato"/>
              <a:buChar char="○"/>
            </a:pPr>
            <a:r>
              <a:rPr b="1" i="0" lang="es" sz="1300" u="none" cap="none" strike="noStrike">
                <a:solidFill>
                  <a:schemeClr val="accent1"/>
                </a:solidFill>
                <a:latin typeface="Lato"/>
                <a:ea typeface="Lato"/>
                <a:cs typeface="Lato"/>
                <a:sym typeface="Lato"/>
              </a:rPr>
              <a:t>Objetivo: </a:t>
            </a:r>
            <a:r>
              <a:rPr lang="es" sz="1300">
                <a:latin typeface="Lato"/>
                <a:ea typeface="Lato"/>
                <a:cs typeface="Lato"/>
                <a:sym typeface="Lato"/>
              </a:rPr>
              <a:t>Determinar, a lo largo del SOC, la performance del banco bajo pulsos máximos de carga y descarga de potencia.</a:t>
            </a:r>
            <a:endParaRPr b="0" i="0" sz="1300" u="none" cap="none" strike="noStrike">
              <a:solidFill>
                <a:srgbClr val="000000"/>
              </a:solidFill>
              <a:latin typeface="Lato"/>
              <a:ea typeface="Lato"/>
              <a:cs typeface="Lato"/>
              <a:sym typeface="Lato"/>
            </a:endParaRPr>
          </a:p>
          <a:p>
            <a:pPr indent="-311150" lvl="1" marL="914400" marR="0" rtl="0" algn="l">
              <a:lnSpc>
                <a:spcPct val="150000"/>
              </a:lnSpc>
              <a:spcBef>
                <a:spcPts val="0"/>
              </a:spcBef>
              <a:spcAft>
                <a:spcPts val="0"/>
              </a:spcAft>
              <a:buClr>
                <a:schemeClr val="accent1"/>
              </a:buClr>
              <a:buSzPts val="1300"/>
              <a:buFont typeface="Lato"/>
              <a:buChar char="○"/>
            </a:pPr>
            <a:r>
              <a:rPr b="1" lang="es" sz="1300">
                <a:solidFill>
                  <a:schemeClr val="accent1"/>
                </a:solidFill>
                <a:latin typeface="Lato"/>
                <a:ea typeface="Lato"/>
                <a:cs typeface="Lato"/>
                <a:sym typeface="Lato"/>
              </a:rPr>
              <a:t>Resultados: </a:t>
            </a:r>
            <a:endParaRPr b="1" sz="1300">
              <a:solidFill>
                <a:schemeClr val="accent1"/>
              </a:solidFill>
              <a:latin typeface="Lato"/>
              <a:ea typeface="Lato"/>
              <a:cs typeface="Lato"/>
              <a:sym typeface="Lato"/>
            </a:endParaRPr>
          </a:p>
          <a:p>
            <a:pPr indent="-311150" lvl="2" marL="1371600" marR="0" rtl="0" algn="l">
              <a:lnSpc>
                <a:spcPct val="150000"/>
              </a:lnSpc>
              <a:spcBef>
                <a:spcPts val="0"/>
              </a:spcBef>
              <a:spcAft>
                <a:spcPts val="0"/>
              </a:spcAft>
              <a:buSzPts val="1300"/>
              <a:buFont typeface="Lato"/>
              <a:buAutoNum type="romanLcPeriod"/>
            </a:pPr>
            <a:r>
              <a:rPr lang="es" sz="1300">
                <a:latin typeface="Lato"/>
                <a:ea typeface="Lato"/>
                <a:cs typeface="Lato"/>
                <a:sym typeface="Lato"/>
              </a:rPr>
              <a:t>El banco es capaz de entregar y admitir pulsos de potencia para un rango de SOC del 100-10%.</a:t>
            </a:r>
            <a:endParaRPr sz="1300">
              <a:latin typeface="Lato"/>
              <a:ea typeface="Lato"/>
              <a:cs typeface="Lato"/>
              <a:sym typeface="Lato"/>
            </a:endParaRPr>
          </a:p>
          <a:p>
            <a:pPr indent="-311150" lvl="2" marL="1371600" marR="0" rtl="0" algn="l">
              <a:lnSpc>
                <a:spcPct val="150000"/>
              </a:lnSpc>
              <a:spcBef>
                <a:spcPts val="0"/>
              </a:spcBef>
              <a:spcAft>
                <a:spcPts val="0"/>
              </a:spcAft>
              <a:buSzPts val="1300"/>
              <a:buFont typeface="Lato"/>
              <a:buAutoNum type="romanLcPeriod"/>
            </a:pPr>
            <a:r>
              <a:rPr lang="es" sz="1300">
                <a:latin typeface="Lato"/>
                <a:ea typeface="Lato"/>
                <a:cs typeface="Lato"/>
                <a:sym typeface="Lato"/>
              </a:rPr>
              <a:t>Si bien una de las celdas que forman el banco no pasó el ensayo de potencia individual, cuando se coloca en el banco sí pasa el ensayo (efecto térmico del pack de celdas).</a:t>
            </a:r>
            <a:endParaRPr sz="1300">
              <a:latin typeface="Lato"/>
              <a:ea typeface="Lato"/>
              <a:cs typeface="Lato"/>
              <a:sym typeface="Lato"/>
            </a:endParaRPr>
          </a:p>
          <a:p>
            <a:pPr indent="0" lvl="0" marL="0" marR="0" rtl="0" algn="l">
              <a:lnSpc>
                <a:spcPct val="150000"/>
              </a:lnSpc>
              <a:spcBef>
                <a:spcPts val="0"/>
              </a:spcBef>
              <a:spcAft>
                <a:spcPts val="0"/>
              </a:spcAft>
              <a:buNone/>
            </a:pPr>
            <a:r>
              <a:t/>
            </a:r>
            <a:endParaRPr sz="1300">
              <a:latin typeface="Lato"/>
              <a:ea typeface="Lato"/>
              <a:cs typeface="Lato"/>
              <a:sym typeface="Lato"/>
            </a:endParaRPr>
          </a:p>
        </p:txBody>
      </p:sp>
      <p:pic>
        <p:nvPicPr>
          <p:cNvPr id="233" name="Google Shape;233;g22c40642a47_2_95"/>
          <p:cNvPicPr preferRelativeResize="0"/>
          <p:nvPr/>
        </p:nvPicPr>
        <p:blipFill rotWithShape="1">
          <a:blip r:embed="rId3">
            <a:alphaModFix/>
          </a:blip>
          <a:srcRect b="0" l="0" r="0" t="4058"/>
          <a:stretch/>
        </p:blipFill>
        <p:spPr>
          <a:xfrm>
            <a:off x="2512075" y="3201375"/>
            <a:ext cx="4447201" cy="1887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2c40642a47_2_105"/>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2c40642a47_2_105"/>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9</a:t>
            </a:r>
            <a:r>
              <a:rPr lang="es"/>
              <a:t> - Ensayos al banco construido y resultados</a:t>
            </a:r>
            <a:endParaRPr/>
          </a:p>
        </p:txBody>
      </p:sp>
      <p:cxnSp>
        <p:nvCxnSpPr>
          <p:cNvPr id="240" name="Google Shape;240;g22c40642a47_2_105"/>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41" name="Google Shape;241;g22c40642a47_2_105"/>
          <p:cNvSpPr txBox="1"/>
          <p:nvPr/>
        </p:nvSpPr>
        <p:spPr>
          <a:xfrm>
            <a:off x="157050" y="1066625"/>
            <a:ext cx="8829900" cy="4002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50000"/>
              </a:lnSpc>
              <a:spcBef>
                <a:spcPts val="0"/>
              </a:spcBef>
              <a:spcAft>
                <a:spcPts val="0"/>
              </a:spcAft>
              <a:buClr>
                <a:schemeClr val="accent1"/>
              </a:buClr>
              <a:buSzPts val="1300"/>
              <a:buFont typeface="Lato"/>
              <a:buChar char="●"/>
            </a:pPr>
            <a:r>
              <a:rPr b="1" i="0" lang="es" sz="1300" u="none" cap="none" strike="noStrike">
                <a:solidFill>
                  <a:schemeClr val="accent1"/>
                </a:solidFill>
                <a:latin typeface="Lato"/>
                <a:ea typeface="Lato"/>
                <a:cs typeface="Lato"/>
                <a:sym typeface="Lato"/>
              </a:rPr>
              <a:t>Ensayo de </a:t>
            </a:r>
            <a:r>
              <a:rPr b="1" lang="es" sz="1300">
                <a:solidFill>
                  <a:schemeClr val="accent1"/>
                </a:solidFill>
                <a:latin typeface="Lato"/>
                <a:ea typeface="Lato"/>
                <a:cs typeface="Lato"/>
                <a:sym typeface="Lato"/>
              </a:rPr>
              <a:t>autodescarg</a:t>
            </a:r>
            <a:r>
              <a:rPr b="1" lang="es" sz="1300">
                <a:solidFill>
                  <a:schemeClr val="accent1"/>
                </a:solidFill>
                <a:latin typeface="Lato"/>
                <a:ea typeface="Lato"/>
                <a:cs typeface="Lato"/>
                <a:sym typeface="Lato"/>
              </a:rPr>
              <a:t>a</a:t>
            </a:r>
            <a:r>
              <a:rPr b="1" i="0" lang="es" sz="1300" u="none" cap="none" strike="noStrike">
                <a:solidFill>
                  <a:schemeClr val="accent1"/>
                </a:solidFill>
                <a:latin typeface="Lato"/>
                <a:ea typeface="Lato"/>
                <a:cs typeface="Lato"/>
                <a:sym typeface="Lato"/>
              </a:rPr>
              <a:t>: </a:t>
            </a:r>
            <a:endParaRPr b="1" i="0" sz="1300" u="none" cap="none" strike="noStrike">
              <a:solidFill>
                <a:schemeClr val="accent1"/>
              </a:solidFill>
              <a:latin typeface="Lato"/>
              <a:ea typeface="Lato"/>
              <a:cs typeface="Lato"/>
              <a:sym typeface="Lato"/>
            </a:endParaRPr>
          </a:p>
          <a:p>
            <a:pPr indent="-311150" lvl="1" marL="914400" marR="0" rtl="0" algn="l">
              <a:lnSpc>
                <a:spcPct val="150000"/>
              </a:lnSpc>
              <a:spcBef>
                <a:spcPts val="0"/>
              </a:spcBef>
              <a:spcAft>
                <a:spcPts val="0"/>
              </a:spcAft>
              <a:buClr>
                <a:srgbClr val="8E7CC3"/>
              </a:buClr>
              <a:buSzPts val="1300"/>
              <a:buFont typeface="Lato"/>
              <a:buChar char="○"/>
            </a:pPr>
            <a:r>
              <a:rPr b="1" i="0" lang="es" sz="1300" u="none" cap="none" strike="noStrike">
                <a:solidFill>
                  <a:schemeClr val="accent1"/>
                </a:solidFill>
                <a:latin typeface="Lato"/>
                <a:ea typeface="Lato"/>
                <a:cs typeface="Lato"/>
                <a:sym typeface="Lato"/>
              </a:rPr>
              <a:t>Objetivo: </a:t>
            </a:r>
            <a:r>
              <a:rPr lang="es" sz="1300">
                <a:latin typeface="Lato"/>
                <a:ea typeface="Lato"/>
                <a:cs typeface="Lato"/>
                <a:sym typeface="Lato"/>
              </a:rPr>
              <a:t>Determinar la pérdida de capacidad por almacenamiento de la batería por un período de tiempo determinado.</a:t>
            </a:r>
            <a:endParaRPr sz="1300">
              <a:latin typeface="Lato"/>
              <a:ea typeface="Lato"/>
              <a:cs typeface="Lato"/>
              <a:sym typeface="Lato"/>
            </a:endParaRPr>
          </a:p>
          <a:p>
            <a:pPr indent="-311150" lvl="1" marL="914400" marR="0" rtl="0" algn="l">
              <a:lnSpc>
                <a:spcPct val="150000"/>
              </a:lnSpc>
              <a:spcBef>
                <a:spcPts val="0"/>
              </a:spcBef>
              <a:spcAft>
                <a:spcPts val="0"/>
              </a:spcAft>
              <a:buClr>
                <a:srgbClr val="8E7CC3"/>
              </a:buClr>
              <a:buSzPts val="1300"/>
              <a:buFont typeface="Lato"/>
              <a:buChar char="○"/>
            </a:pPr>
            <a:r>
              <a:rPr b="1" lang="es" sz="1300">
                <a:solidFill>
                  <a:schemeClr val="accent1"/>
                </a:solidFill>
                <a:latin typeface="Lato"/>
                <a:ea typeface="Lato"/>
                <a:cs typeface="Lato"/>
                <a:sym typeface="Lato"/>
              </a:rPr>
              <a:t>Resultados: </a:t>
            </a:r>
            <a:endParaRPr b="1" sz="1300">
              <a:solidFill>
                <a:schemeClr val="accent1"/>
              </a:solidFill>
              <a:latin typeface="Lato"/>
              <a:ea typeface="Lato"/>
              <a:cs typeface="Lato"/>
              <a:sym typeface="Lato"/>
            </a:endParaRPr>
          </a:p>
          <a:p>
            <a:pPr indent="-311150" lvl="2" marL="1371600" marR="0" rtl="0" algn="l">
              <a:lnSpc>
                <a:spcPct val="150000"/>
              </a:lnSpc>
              <a:spcBef>
                <a:spcPts val="0"/>
              </a:spcBef>
              <a:spcAft>
                <a:spcPts val="0"/>
              </a:spcAft>
              <a:buSzPts val="1300"/>
              <a:buFont typeface="Lato"/>
              <a:buAutoNum type="romanLcPeriod"/>
            </a:pPr>
            <a:r>
              <a:rPr lang="es" sz="1300">
                <a:latin typeface="Lato"/>
                <a:ea typeface="Lato"/>
                <a:cs typeface="Lato"/>
                <a:sym typeface="Lato"/>
              </a:rPr>
              <a:t>Con el BMS apagado se obtuvo una retención de carga del 94,7% luego de 21 días.</a:t>
            </a:r>
            <a:endParaRPr sz="1300">
              <a:latin typeface="Lato"/>
              <a:ea typeface="Lato"/>
              <a:cs typeface="Lato"/>
              <a:sym typeface="Lato"/>
            </a:endParaRPr>
          </a:p>
          <a:p>
            <a:pPr indent="-311150" lvl="2" marL="1371600" marR="0" rtl="0" algn="l">
              <a:lnSpc>
                <a:spcPct val="150000"/>
              </a:lnSpc>
              <a:spcBef>
                <a:spcPts val="0"/>
              </a:spcBef>
              <a:spcAft>
                <a:spcPts val="0"/>
              </a:spcAft>
              <a:buSzPts val="1300"/>
              <a:buFont typeface="Lato"/>
              <a:buAutoNum type="romanLcPeriod"/>
            </a:pPr>
            <a:r>
              <a:rPr lang="es" sz="1300">
                <a:latin typeface="Lato"/>
                <a:ea typeface="Lato"/>
                <a:cs typeface="Lato"/>
                <a:sym typeface="Lato"/>
              </a:rPr>
              <a:t>Con el BMS encendido se calculó una retención de carga del 71,6% luego de 21 días.</a:t>
            </a:r>
            <a:endParaRPr sz="1300">
              <a:latin typeface="Lato"/>
              <a:ea typeface="Lato"/>
              <a:cs typeface="Lato"/>
              <a:sym typeface="Lato"/>
            </a:endParaRPr>
          </a:p>
          <a:p>
            <a:pPr indent="0" lvl="0" marL="1371600" marR="0" rtl="0" algn="l">
              <a:lnSpc>
                <a:spcPct val="150000"/>
              </a:lnSpc>
              <a:spcBef>
                <a:spcPts val="0"/>
              </a:spcBef>
              <a:spcAft>
                <a:spcPts val="0"/>
              </a:spcAft>
              <a:buNone/>
            </a:pPr>
            <a:r>
              <a:t/>
            </a:r>
            <a:endParaRPr sz="1300">
              <a:latin typeface="Lato"/>
              <a:ea typeface="Lato"/>
              <a:cs typeface="Lato"/>
              <a:sym typeface="Lato"/>
            </a:endParaRPr>
          </a:p>
          <a:p>
            <a:pPr indent="-311150" lvl="0" marL="457200" rtl="0" algn="l">
              <a:lnSpc>
                <a:spcPct val="150000"/>
              </a:lnSpc>
              <a:spcBef>
                <a:spcPts val="0"/>
              </a:spcBef>
              <a:spcAft>
                <a:spcPts val="0"/>
              </a:spcAft>
              <a:buClr>
                <a:schemeClr val="accent1"/>
              </a:buClr>
              <a:buSzPts val="1300"/>
              <a:buFont typeface="Lato"/>
              <a:buChar char="●"/>
            </a:pPr>
            <a:r>
              <a:rPr b="1" lang="es" sz="1300">
                <a:solidFill>
                  <a:schemeClr val="accent1"/>
                </a:solidFill>
                <a:latin typeface="Lato"/>
                <a:ea typeface="Lato"/>
                <a:cs typeface="Lato"/>
                <a:sym typeface="Lato"/>
              </a:rPr>
              <a:t>Ensayo de estimación de autonomía: </a:t>
            </a:r>
            <a:endParaRPr b="1" sz="1300">
              <a:solidFill>
                <a:schemeClr val="accent1"/>
              </a:solidFill>
              <a:latin typeface="Lato"/>
              <a:ea typeface="Lato"/>
              <a:cs typeface="Lato"/>
              <a:sym typeface="Lato"/>
            </a:endParaRPr>
          </a:p>
          <a:p>
            <a:pPr indent="-311150" lvl="1" marL="914400" rtl="0" algn="l">
              <a:lnSpc>
                <a:spcPct val="150000"/>
              </a:lnSpc>
              <a:spcBef>
                <a:spcPts val="0"/>
              </a:spcBef>
              <a:spcAft>
                <a:spcPts val="0"/>
              </a:spcAft>
              <a:buClr>
                <a:srgbClr val="8E7CC3"/>
              </a:buClr>
              <a:buSzPts val="1300"/>
              <a:buFont typeface="Lato"/>
              <a:buChar char="○"/>
            </a:pPr>
            <a:r>
              <a:rPr b="1" lang="es" sz="1300">
                <a:solidFill>
                  <a:schemeClr val="accent1"/>
                </a:solidFill>
                <a:latin typeface="Lato"/>
                <a:ea typeface="Lato"/>
                <a:cs typeface="Lato"/>
                <a:sym typeface="Lato"/>
              </a:rPr>
              <a:t>Objetivo: </a:t>
            </a:r>
            <a:r>
              <a:rPr lang="es" sz="1300">
                <a:solidFill>
                  <a:schemeClr val="dk2"/>
                </a:solidFill>
                <a:latin typeface="Lato"/>
                <a:ea typeface="Lato"/>
                <a:cs typeface="Lato"/>
                <a:sym typeface="Lato"/>
              </a:rPr>
              <a:t>Estimar la autonomía que tendría el banco de baterías si se utilizara en un triciclo eléctrico, mediante una simulación en base al procedimiento WLTP.</a:t>
            </a:r>
            <a:endParaRPr sz="1300">
              <a:solidFill>
                <a:schemeClr val="dk2"/>
              </a:solidFill>
              <a:latin typeface="Lato"/>
              <a:ea typeface="Lato"/>
              <a:cs typeface="Lato"/>
              <a:sym typeface="Lato"/>
            </a:endParaRPr>
          </a:p>
          <a:p>
            <a:pPr indent="-311150" lvl="1" marL="914400" rtl="0" algn="l">
              <a:lnSpc>
                <a:spcPct val="150000"/>
              </a:lnSpc>
              <a:spcBef>
                <a:spcPts val="0"/>
              </a:spcBef>
              <a:spcAft>
                <a:spcPts val="0"/>
              </a:spcAft>
              <a:buClr>
                <a:schemeClr val="dk2"/>
              </a:buClr>
              <a:buSzPts val="1300"/>
              <a:buFont typeface="Lato"/>
              <a:buChar char="○"/>
            </a:pPr>
            <a:r>
              <a:rPr b="1" lang="es" sz="1300">
                <a:solidFill>
                  <a:schemeClr val="accent1"/>
                </a:solidFill>
                <a:latin typeface="Lato"/>
                <a:ea typeface="Lato"/>
                <a:cs typeface="Lato"/>
                <a:sym typeface="Lato"/>
              </a:rPr>
              <a:t>Condiciones previas: </a:t>
            </a:r>
            <a:r>
              <a:rPr lang="es" sz="1300">
                <a:solidFill>
                  <a:schemeClr val="dk2"/>
                </a:solidFill>
                <a:latin typeface="Lato"/>
                <a:ea typeface="Lato"/>
                <a:cs typeface="Lato"/>
                <a:sym typeface="Lato"/>
              </a:rPr>
              <a:t>Se tuvo que realizar un modelado mecánico del vehículo.</a:t>
            </a:r>
            <a:endParaRPr sz="1300">
              <a:solidFill>
                <a:schemeClr val="dk2"/>
              </a:solidFill>
              <a:latin typeface="Lato"/>
              <a:ea typeface="Lato"/>
              <a:cs typeface="Lato"/>
              <a:sym typeface="Lato"/>
            </a:endParaRPr>
          </a:p>
          <a:p>
            <a:pPr indent="-311150" lvl="1" marL="914400" rtl="0" algn="l">
              <a:lnSpc>
                <a:spcPct val="150000"/>
              </a:lnSpc>
              <a:spcBef>
                <a:spcPts val="0"/>
              </a:spcBef>
              <a:spcAft>
                <a:spcPts val="0"/>
              </a:spcAft>
              <a:buClr>
                <a:schemeClr val="dk2"/>
              </a:buClr>
              <a:buSzPts val="1300"/>
              <a:buFont typeface="Lato"/>
              <a:buChar char="○"/>
            </a:pPr>
            <a:r>
              <a:rPr b="1" lang="es" sz="1300">
                <a:solidFill>
                  <a:schemeClr val="accent1"/>
                </a:solidFill>
                <a:latin typeface="Lato"/>
                <a:ea typeface="Lato"/>
                <a:cs typeface="Lato"/>
                <a:sym typeface="Lato"/>
              </a:rPr>
              <a:t>Resultados: </a:t>
            </a:r>
            <a:r>
              <a:rPr lang="es" sz="1300">
                <a:solidFill>
                  <a:schemeClr val="dk2"/>
                </a:solidFill>
                <a:latin typeface="Lato"/>
                <a:ea typeface="Lato"/>
                <a:cs typeface="Lato"/>
                <a:sym typeface="Lato"/>
              </a:rPr>
              <a:t>Se obtuvo una autonomía de </a:t>
            </a:r>
            <a:r>
              <a:rPr b="1" lang="es" sz="1300">
                <a:solidFill>
                  <a:schemeClr val="dk2"/>
                </a:solidFill>
                <a:highlight>
                  <a:schemeClr val="lt1"/>
                </a:highlight>
                <a:latin typeface="Lato"/>
                <a:ea typeface="Lato"/>
                <a:cs typeface="Lato"/>
                <a:sym typeface="Lato"/>
              </a:rPr>
              <a:t>41,6 km</a:t>
            </a:r>
            <a:r>
              <a:rPr lang="es" sz="1300">
                <a:solidFill>
                  <a:schemeClr val="dk2"/>
                </a:solidFill>
                <a:latin typeface="Lato"/>
                <a:ea typeface="Lato"/>
                <a:cs typeface="Lato"/>
                <a:sym typeface="Lato"/>
              </a:rPr>
              <a:t> sin frenado regenerativo.</a:t>
            </a:r>
            <a:endParaRPr sz="1300">
              <a:solidFill>
                <a:schemeClr val="dk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2c40642a47_2_113"/>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2c40642a47_2_113"/>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10</a:t>
            </a:r>
            <a:r>
              <a:rPr lang="es"/>
              <a:t> - Prueba del banco en una aplicación real</a:t>
            </a:r>
            <a:endParaRPr/>
          </a:p>
        </p:txBody>
      </p:sp>
      <p:cxnSp>
        <p:nvCxnSpPr>
          <p:cNvPr id="248" name="Google Shape;248;g22c40642a47_2_113"/>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49" name="Google Shape;249;g22c40642a47_2_113"/>
          <p:cNvSpPr txBox="1"/>
          <p:nvPr/>
        </p:nvSpPr>
        <p:spPr>
          <a:xfrm>
            <a:off x="4650" y="1066625"/>
            <a:ext cx="6815400" cy="4002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50000"/>
              </a:lnSpc>
              <a:spcBef>
                <a:spcPts val="0"/>
              </a:spcBef>
              <a:spcAft>
                <a:spcPts val="0"/>
              </a:spcAft>
              <a:buClr>
                <a:schemeClr val="accent1"/>
              </a:buClr>
              <a:buSzPts val="1300"/>
              <a:buFont typeface="Lato"/>
              <a:buChar char="●"/>
            </a:pPr>
            <a:r>
              <a:rPr b="1" lang="es" sz="1300">
                <a:solidFill>
                  <a:schemeClr val="accent1"/>
                </a:solidFill>
                <a:latin typeface="Lato"/>
                <a:ea typeface="Lato"/>
                <a:cs typeface="Lato"/>
                <a:sym typeface="Lato"/>
              </a:rPr>
              <a:t>Vehículo inicial</a:t>
            </a:r>
            <a:r>
              <a:rPr b="1" i="0" lang="es" sz="1300" u="none" cap="none" strike="noStrike">
                <a:solidFill>
                  <a:schemeClr val="accent1"/>
                </a:solidFill>
                <a:latin typeface="Lato"/>
                <a:ea typeface="Lato"/>
                <a:cs typeface="Lato"/>
                <a:sym typeface="Lato"/>
              </a:rPr>
              <a:t>: </a:t>
            </a:r>
            <a:endParaRPr b="1" i="0" sz="1300" u="none" cap="none" strike="noStrike">
              <a:solidFill>
                <a:schemeClr val="accent1"/>
              </a:solidFill>
              <a:latin typeface="Lato"/>
              <a:ea typeface="Lato"/>
              <a:cs typeface="Lato"/>
              <a:sym typeface="Lato"/>
            </a:endParaRPr>
          </a:p>
          <a:p>
            <a:pPr indent="-311150" lvl="1" marL="914400" marR="0" rtl="0" algn="l">
              <a:lnSpc>
                <a:spcPct val="150000"/>
              </a:lnSpc>
              <a:spcBef>
                <a:spcPts val="0"/>
              </a:spcBef>
              <a:spcAft>
                <a:spcPts val="0"/>
              </a:spcAft>
              <a:buClr>
                <a:srgbClr val="8E7CC3"/>
              </a:buClr>
              <a:buSzPts val="1300"/>
              <a:buFont typeface="Lato"/>
              <a:buChar char="○"/>
            </a:pPr>
            <a:r>
              <a:rPr lang="es" sz="1300">
                <a:latin typeface="Lato"/>
                <a:ea typeface="Lato"/>
                <a:cs typeface="Lato"/>
                <a:sym typeface="Lato"/>
              </a:rPr>
              <a:t>Triciclo fabricado nacionalmente por Green Star Vehículos Eléctricos SRL.</a:t>
            </a:r>
            <a:endParaRPr sz="1300">
              <a:latin typeface="Lato"/>
              <a:ea typeface="Lato"/>
              <a:cs typeface="Lato"/>
              <a:sym typeface="Lato"/>
            </a:endParaRPr>
          </a:p>
          <a:p>
            <a:pPr indent="-311150" lvl="1" marL="914400" marR="0" rtl="0" algn="l">
              <a:lnSpc>
                <a:spcPct val="150000"/>
              </a:lnSpc>
              <a:spcBef>
                <a:spcPts val="0"/>
              </a:spcBef>
              <a:spcAft>
                <a:spcPts val="0"/>
              </a:spcAft>
              <a:buClr>
                <a:srgbClr val="8E7CC3"/>
              </a:buClr>
              <a:buSzPts val="1300"/>
              <a:buFont typeface="Lato"/>
              <a:buChar char="○"/>
            </a:pPr>
            <a:r>
              <a:rPr lang="es" sz="1300">
                <a:latin typeface="Lato"/>
                <a:ea typeface="Lato"/>
                <a:cs typeface="Lato"/>
                <a:sym typeface="Lato"/>
              </a:rPr>
              <a:t>Tren motriz eléctrico proveniente de Francia.</a:t>
            </a:r>
            <a:endParaRPr sz="1300">
              <a:latin typeface="Lato"/>
              <a:ea typeface="Lato"/>
              <a:cs typeface="Lato"/>
              <a:sym typeface="Lato"/>
            </a:endParaRPr>
          </a:p>
          <a:p>
            <a:pPr indent="-311150" lvl="1" marL="914400" marR="0" rtl="0" algn="l">
              <a:lnSpc>
                <a:spcPct val="150000"/>
              </a:lnSpc>
              <a:spcBef>
                <a:spcPts val="0"/>
              </a:spcBef>
              <a:spcAft>
                <a:spcPts val="0"/>
              </a:spcAft>
              <a:buClr>
                <a:srgbClr val="8E7CC3"/>
              </a:buClr>
              <a:buSzPts val="1300"/>
              <a:buFont typeface="Lato"/>
              <a:buChar char="○"/>
            </a:pPr>
            <a:r>
              <a:rPr b="1" lang="es" sz="1300">
                <a:solidFill>
                  <a:schemeClr val="accent1"/>
                </a:solidFill>
                <a:latin typeface="Lato"/>
                <a:ea typeface="Lato"/>
                <a:cs typeface="Lato"/>
                <a:sym typeface="Lato"/>
              </a:rPr>
              <a:t>Problema:</a:t>
            </a:r>
            <a:r>
              <a:rPr lang="es" sz="1300">
                <a:latin typeface="Lato"/>
                <a:ea typeface="Lato"/>
                <a:cs typeface="Lato"/>
                <a:sym typeface="Lato"/>
              </a:rPr>
              <a:t> El motor no llegó a tiempo para culminar la fabricación del vehículo dentro del plazo del proyecto, por lo que se simuló el funcionamiento del banco en el mismo y se obtuvo una autonomía de 41,6 km (ensayo de estimación de autonomía realizado).</a:t>
            </a:r>
            <a:endParaRPr sz="1300">
              <a:latin typeface="Lato"/>
              <a:ea typeface="Lato"/>
              <a:cs typeface="Lato"/>
              <a:sym typeface="Lato"/>
            </a:endParaRPr>
          </a:p>
          <a:p>
            <a:pPr indent="-311150" lvl="0" marL="457200" marR="0" rtl="0" algn="l">
              <a:lnSpc>
                <a:spcPct val="150000"/>
              </a:lnSpc>
              <a:spcBef>
                <a:spcPts val="0"/>
              </a:spcBef>
              <a:spcAft>
                <a:spcPts val="0"/>
              </a:spcAft>
              <a:buClr>
                <a:schemeClr val="accent1"/>
              </a:buClr>
              <a:buSzPts val="1300"/>
              <a:buFont typeface="Lato"/>
              <a:buChar char="●"/>
            </a:pPr>
            <a:r>
              <a:rPr b="1" lang="es" sz="1300">
                <a:solidFill>
                  <a:schemeClr val="accent1"/>
                </a:solidFill>
                <a:latin typeface="Lato"/>
                <a:ea typeface="Lato"/>
                <a:cs typeface="Lato"/>
                <a:sym typeface="Lato"/>
              </a:rPr>
              <a:t>Vehículo en el que finalmente se realizó la prueba:</a:t>
            </a:r>
            <a:endParaRPr b="1" sz="1300">
              <a:solidFill>
                <a:schemeClr val="accent1"/>
              </a:solidFill>
              <a:latin typeface="Lato"/>
              <a:ea typeface="Lato"/>
              <a:cs typeface="Lato"/>
              <a:sym typeface="Lato"/>
            </a:endParaRPr>
          </a:p>
          <a:p>
            <a:pPr indent="-311150" lvl="1" marL="914400" marR="0" rtl="0" algn="l">
              <a:lnSpc>
                <a:spcPct val="150000"/>
              </a:lnSpc>
              <a:spcBef>
                <a:spcPts val="0"/>
              </a:spcBef>
              <a:spcAft>
                <a:spcPts val="0"/>
              </a:spcAft>
              <a:buSzPts val="1300"/>
              <a:buFont typeface="Lato"/>
              <a:buChar char="○"/>
            </a:pPr>
            <a:r>
              <a:rPr lang="es" sz="1300">
                <a:latin typeface="Lato"/>
                <a:ea typeface="Lato"/>
                <a:cs typeface="Lato"/>
                <a:sym typeface="Lato"/>
              </a:rPr>
              <a:t>Triciclo eléctrico modelo Xebra de la marca ZAP.</a:t>
            </a:r>
            <a:endParaRPr sz="1300">
              <a:latin typeface="Lato"/>
              <a:ea typeface="Lato"/>
              <a:cs typeface="Lato"/>
              <a:sym typeface="Lato"/>
            </a:endParaRPr>
          </a:p>
          <a:p>
            <a:pPr indent="-311150" lvl="1" marL="914400" marR="0" rtl="0" algn="l">
              <a:lnSpc>
                <a:spcPct val="150000"/>
              </a:lnSpc>
              <a:spcBef>
                <a:spcPts val="0"/>
              </a:spcBef>
              <a:spcAft>
                <a:spcPts val="0"/>
              </a:spcAft>
              <a:buSzPts val="1300"/>
              <a:buFont typeface="Lato"/>
              <a:buChar char="○"/>
            </a:pPr>
            <a:r>
              <a:rPr lang="es" sz="1300">
                <a:latin typeface="Lato"/>
                <a:ea typeface="Lato"/>
                <a:cs typeface="Lato"/>
                <a:sym typeface="Lato"/>
              </a:rPr>
              <a:t>Se obtuvo una autonomía de </a:t>
            </a:r>
            <a:r>
              <a:rPr b="1" lang="es" sz="1300">
                <a:highlight>
                  <a:schemeClr val="lt1"/>
                </a:highlight>
                <a:latin typeface="Lato"/>
                <a:ea typeface="Lato"/>
                <a:cs typeface="Lato"/>
                <a:sym typeface="Lato"/>
              </a:rPr>
              <a:t>28,1 km</a:t>
            </a:r>
            <a:r>
              <a:rPr lang="es" sz="1300">
                <a:latin typeface="Lato"/>
                <a:ea typeface="Lato"/>
                <a:cs typeface="Lato"/>
                <a:sym typeface="Lato"/>
              </a:rPr>
              <a:t> en un ciclo de conducción urbano real.</a:t>
            </a:r>
            <a:endParaRPr sz="1300">
              <a:latin typeface="Lato"/>
              <a:ea typeface="Lato"/>
              <a:cs typeface="Lato"/>
              <a:sym typeface="Lato"/>
            </a:endParaRPr>
          </a:p>
          <a:p>
            <a:pPr indent="-311150" lvl="1" marL="914400" marR="0" rtl="0" algn="l">
              <a:lnSpc>
                <a:spcPct val="150000"/>
              </a:lnSpc>
              <a:spcBef>
                <a:spcPts val="0"/>
              </a:spcBef>
              <a:spcAft>
                <a:spcPts val="0"/>
              </a:spcAft>
              <a:buSzPts val="1300"/>
              <a:buFont typeface="Lato"/>
              <a:buChar char="○"/>
            </a:pPr>
            <a:r>
              <a:rPr lang="es" sz="1300">
                <a:latin typeface="Lato"/>
                <a:ea typeface="Lato"/>
                <a:cs typeface="Lato"/>
                <a:sym typeface="Lato"/>
              </a:rPr>
              <a:t>Se modeló el triciclo ZAP y se obtuvo una autonomía calculada de </a:t>
            </a:r>
            <a:r>
              <a:rPr b="1" lang="es" sz="1300">
                <a:highlight>
                  <a:schemeClr val="lt1"/>
                </a:highlight>
                <a:latin typeface="Lato"/>
                <a:ea typeface="Lato"/>
                <a:cs typeface="Lato"/>
                <a:sym typeface="Lato"/>
              </a:rPr>
              <a:t>29,3 km</a:t>
            </a:r>
            <a:r>
              <a:rPr lang="es" sz="1300">
                <a:latin typeface="Lato"/>
                <a:ea typeface="Lato"/>
                <a:cs typeface="Lato"/>
                <a:sym typeface="Lato"/>
              </a:rPr>
              <a:t>.</a:t>
            </a:r>
            <a:endParaRPr sz="1300">
              <a:latin typeface="Lato"/>
              <a:ea typeface="Lato"/>
              <a:cs typeface="Lato"/>
              <a:sym typeface="Lato"/>
            </a:endParaRPr>
          </a:p>
          <a:p>
            <a:pPr indent="-311150" lvl="1" marL="914400" marR="0" rtl="0" algn="l">
              <a:lnSpc>
                <a:spcPct val="150000"/>
              </a:lnSpc>
              <a:spcBef>
                <a:spcPts val="0"/>
              </a:spcBef>
              <a:spcAft>
                <a:spcPts val="0"/>
              </a:spcAft>
              <a:buSzPts val="1300"/>
              <a:buFont typeface="Lato"/>
              <a:buChar char="○"/>
            </a:pPr>
            <a:r>
              <a:rPr lang="es" sz="1300">
                <a:latin typeface="Lato"/>
                <a:ea typeface="Lato"/>
                <a:cs typeface="Lato"/>
                <a:sym typeface="Lato"/>
              </a:rPr>
              <a:t>La autonomía obtenida en el triciclo ZAP es menor que la simulada en el triciclo de Green Star debido a que la masa es aproximadamente 2,5 veces mayor.</a:t>
            </a:r>
            <a:endParaRPr sz="1300">
              <a:solidFill>
                <a:schemeClr val="dk2"/>
              </a:solidFill>
              <a:latin typeface="Lato"/>
              <a:ea typeface="Lato"/>
              <a:cs typeface="Lato"/>
              <a:sym typeface="Lato"/>
            </a:endParaRPr>
          </a:p>
        </p:txBody>
      </p:sp>
      <p:pic>
        <p:nvPicPr>
          <p:cNvPr id="250" name="Google Shape;250;g22c40642a47_2_113"/>
          <p:cNvPicPr preferRelativeResize="0"/>
          <p:nvPr/>
        </p:nvPicPr>
        <p:blipFill>
          <a:blip r:embed="rId3">
            <a:alphaModFix/>
          </a:blip>
          <a:stretch>
            <a:fillRect/>
          </a:stretch>
        </p:blipFill>
        <p:spPr>
          <a:xfrm>
            <a:off x="6893462" y="1401312"/>
            <a:ext cx="1930450" cy="1695300"/>
          </a:xfrm>
          <a:prstGeom prst="rect">
            <a:avLst/>
          </a:prstGeom>
          <a:noFill/>
          <a:ln>
            <a:noFill/>
          </a:ln>
        </p:spPr>
      </p:pic>
      <p:pic>
        <p:nvPicPr>
          <p:cNvPr id="251" name="Google Shape;251;g22c40642a47_2_113"/>
          <p:cNvPicPr preferRelativeResize="0"/>
          <p:nvPr/>
        </p:nvPicPr>
        <p:blipFill rotWithShape="1">
          <a:blip r:embed="rId4">
            <a:alphaModFix/>
          </a:blip>
          <a:srcRect b="0" l="4342" r="0" t="0"/>
          <a:stretch/>
        </p:blipFill>
        <p:spPr>
          <a:xfrm>
            <a:off x="6759888" y="3581570"/>
            <a:ext cx="2197575" cy="1333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Índice de contenidos</a:t>
            </a:r>
            <a:endParaRPr/>
          </a:p>
        </p:txBody>
      </p:sp>
      <p:sp>
        <p:nvSpPr>
          <p:cNvPr id="88" name="Google Shape;88;p2"/>
          <p:cNvSpPr txBox="1"/>
          <p:nvPr/>
        </p:nvSpPr>
        <p:spPr>
          <a:xfrm>
            <a:off x="284550" y="1098475"/>
            <a:ext cx="8558100" cy="397110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Resumen ejecutivo y equipo de trabajo</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O</a:t>
            </a:r>
            <a:r>
              <a:rPr b="1" i="0" lang="es" sz="1200" u="none" cap="none" strike="noStrike">
                <a:solidFill>
                  <a:schemeClr val="accent1"/>
                </a:solidFill>
                <a:latin typeface="Lato"/>
                <a:ea typeface="Lato"/>
                <a:cs typeface="Lato"/>
                <a:sym typeface="Lato"/>
              </a:rPr>
              <a:t>bjetivos y motivación del proyecto</a:t>
            </a:r>
            <a:endParaRPr b="1" i="0" sz="1200" u="none" cap="none" strike="noStrike">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Cronograma</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i="0" lang="es" sz="1200" u="none" cap="none" strike="noStrike">
                <a:solidFill>
                  <a:schemeClr val="accent1"/>
                </a:solidFill>
                <a:latin typeface="Lato"/>
                <a:ea typeface="Lato"/>
                <a:cs typeface="Lato"/>
                <a:sym typeface="Lato"/>
              </a:rPr>
              <a:t>Batería estudiada </a:t>
            </a:r>
            <a:endParaRPr b="1" i="0" sz="1200" u="none" cap="none" strike="noStrike">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i="0" lang="es" sz="1200" u="none" cap="none" strike="noStrike">
                <a:solidFill>
                  <a:schemeClr val="accent1"/>
                </a:solidFill>
                <a:latin typeface="Lato"/>
                <a:ea typeface="Lato"/>
                <a:cs typeface="Lato"/>
                <a:sym typeface="Lato"/>
              </a:rPr>
              <a:t>Equipamiento utilizado </a:t>
            </a:r>
            <a:endParaRPr b="1" i="0" sz="1200" u="none" cap="none" strike="noStrike">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i="0" lang="es" sz="1200" u="none" cap="none" strike="noStrike">
                <a:solidFill>
                  <a:schemeClr val="accent1"/>
                </a:solidFill>
                <a:latin typeface="Lato"/>
                <a:ea typeface="Lato"/>
                <a:cs typeface="Lato"/>
                <a:sym typeface="Lato"/>
              </a:rPr>
              <a:t>Ensayos realizados a cada celda</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R</a:t>
            </a:r>
            <a:r>
              <a:rPr b="1" i="0" lang="es" sz="1200" u="none" cap="none" strike="noStrike">
                <a:solidFill>
                  <a:schemeClr val="accent1"/>
                </a:solidFill>
                <a:latin typeface="Lato"/>
                <a:ea typeface="Lato"/>
                <a:cs typeface="Lato"/>
                <a:sym typeface="Lato"/>
              </a:rPr>
              <a:t>esultados de los ensayos </a:t>
            </a:r>
            <a:r>
              <a:rPr b="1" lang="es" sz="1200">
                <a:solidFill>
                  <a:schemeClr val="accent1"/>
                </a:solidFill>
                <a:latin typeface="Lato"/>
                <a:ea typeface="Lato"/>
                <a:cs typeface="Lato"/>
                <a:sym typeface="Lato"/>
              </a:rPr>
              <a:t>a celdas</a:t>
            </a:r>
            <a:endParaRPr b="1" i="0" sz="1200" u="none" cap="none" strike="noStrike">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i="0" lang="es" sz="1200" u="none" cap="none" strike="noStrike">
                <a:solidFill>
                  <a:schemeClr val="accent1"/>
                </a:solidFill>
                <a:latin typeface="Lato"/>
                <a:ea typeface="Lato"/>
                <a:cs typeface="Lato"/>
                <a:sym typeface="Lato"/>
              </a:rPr>
              <a:t>Construcción del banco con celdas reutilizadas </a:t>
            </a:r>
            <a:endParaRPr b="1" i="0" sz="1200" u="none" cap="none" strike="noStrike">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i="0" lang="es" sz="1200" u="none" cap="none" strike="noStrike">
                <a:solidFill>
                  <a:schemeClr val="accent1"/>
                </a:solidFill>
                <a:latin typeface="Lato"/>
                <a:ea typeface="Lato"/>
                <a:cs typeface="Lato"/>
                <a:sym typeface="Lato"/>
              </a:rPr>
              <a:t>Ensayos al banco y resultados</a:t>
            </a:r>
            <a:endParaRPr b="1" i="0" sz="1200" u="none" cap="none" strike="noStrike">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Prueba del banco en una aplicación real</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Estudio de viabilidad económica</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Problemas identificados</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lang="es" sz="1200">
                <a:solidFill>
                  <a:schemeClr val="accent1"/>
                </a:solidFill>
                <a:latin typeface="Lato"/>
                <a:ea typeface="Lato"/>
                <a:cs typeface="Lato"/>
                <a:sym typeface="Lato"/>
              </a:rPr>
              <a:t>Aporte y difusión</a:t>
            </a:r>
            <a:endParaRPr b="1" sz="1200">
              <a:solidFill>
                <a:schemeClr val="accent1"/>
              </a:solidFill>
              <a:latin typeface="Lato"/>
              <a:ea typeface="Lato"/>
              <a:cs typeface="Lato"/>
              <a:sym typeface="Lato"/>
            </a:endParaRPr>
          </a:p>
          <a:p>
            <a:pPr indent="-304800" lvl="0" marL="457200" marR="0" rtl="0" algn="just">
              <a:lnSpc>
                <a:spcPct val="150000"/>
              </a:lnSpc>
              <a:spcBef>
                <a:spcPts val="0"/>
              </a:spcBef>
              <a:spcAft>
                <a:spcPts val="0"/>
              </a:spcAft>
              <a:buClr>
                <a:schemeClr val="accent1"/>
              </a:buClr>
              <a:buSzPts val="1200"/>
              <a:buFont typeface="Lato"/>
              <a:buAutoNum type="arabicPeriod"/>
            </a:pPr>
            <a:r>
              <a:rPr b="1" i="0" lang="es" sz="1200" u="none" cap="none" strike="noStrike">
                <a:solidFill>
                  <a:schemeClr val="accent1"/>
                </a:solidFill>
                <a:latin typeface="Lato"/>
                <a:ea typeface="Lato"/>
                <a:cs typeface="Lato"/>
                <a:sym typeface="Lato"/>
              </a:rPr>
              <a:t>Conclusiones y próximos pasos</a:t>
            </a:r>
            <a:endParaRPr b="1" i="0" sz="1200" u="none" cap="none" strike="noStrike">
              <a:solidFill>
                <a:schemeClr val="accent1"/>
              </a:solidFill>
              <a:latin typeface="Lato"/>
              <a:ea typeface="Lato"/>
              <a:cs typeface="Lato"/>
              <a:sym typeface="Lato"/>
            </a:endParaRPr>
          </a:p>
        </p:txBody>
      </p:sp>
      <p:cxnSp>
        <p:nvCxnSpPr>
          <p:cNvPr id="89" name="Google Shape;89;p2"/>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2c40642a47_2_122"/>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2c40642a47_2_122"/>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11</a:t>
            </a:r>
            <a:r>
              <a:rPr lang="es"/>
              <a:t> - Estudio de viabilidad económica</a:t>
            </a:r>
            <a:endParaRPr/>
          </a:p>
        </p:txBody>
      </p:sp>
      <p:cxnSp>
        <p:nvCxnSpPr>
          <p:cNvPr id="258" name="Google Shape;258;g22c40642a47_2_122"/>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59" name="Google Shape;259;g22c40642a47_2_122"/>
          <p:cNvSpPr txBox="1"/>
          <p:nvPr/>
        </p:nvSpPr>
        <p:spPr>
          <a:xfrm>
            <a:off x="4650" y="1066625"/>
            <a:ext cx="8946900" cy="4002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50000"/>
              </a:lnSpc>
              <a:spcBef>
                <a:spcPts val="0"/>
              </a:spcBef>
              <a:spcAft>
                <a:spcPts val="0"/>
              </a:spcAft>
              <a:buClr>
                <a:schemeClr val="accent1"/>
              </a:buClr>
              <a:buSzPts val="1100"/>
              <a:buFont typeface="Lato"/>
              <a:buChar char="●"/>
            </a:pPr>
            <a:r>
              <a:rPr b="1" lang="es" sz="1100">
                <a:solidFill>
                  <a:schemeClr val="accent1"/>
                </a:solidFill>
                <a:latin typeface="Lato"/>
                <a:ea typeface="Lato"/>
                <a:cs typeface="Lato"/>
                <a:sym typeface="Lato"/>
              </a:rPr>
              <a:t>Objetivo</a:t>
            </a:r>
            <a:r>
              <a:rPr b="1" i="0" lang="es" sz="1100" u="none" cap="none" strike="noStrike">
                <a:solidFill>
                  <a:schemeClr val="accent1"/>
                </a:solidFill>
                <a:latin typeface="Lato"/>
                <a:ea typeface="Lato"/>
                <a:cs typeface="Lato"/>
                <a:sym typeface="Lato"/>
              </a:rPr>
              <a:t>: </a:t>
            </a:r>
            <a:endParaRPr b="1" i="0" sz="1100" u="none" cap="none" strike="noStrike">
              <a:solidFill>
                <a:schemeClr val="accent1"/>
              </a:solidFill>
              <a:latin typeface="Lato"/>
              <a:ea typeface="Lato"/>
              <a:cs typeface="Lato"/>
              <a:sym typeface="Lato"/>
            </a:endParaRPr>
          </a:p>
          <a:p>
            <a:pPr indent="-298450" lvl="1" marL="809999" marR="0" rtl="0" algn="l">
              <a:lnSpc>
                <a:spcPct val="150000"/>
              </a:lnSpc>
              <a:spcBef>
                <a:spcPts val="0"/>
              </a:spcBef>
              <a:spcAft>
                <a:spcPts val="0"/>
              </a:spcAft>
              <a:buSzPts val="1100"/>
              <a:buFont typeface="Lato"/>
              <a:buChar char="○"/>
            </a:pPr>
            <a:r>
              <a:rPr lang="es" sz="1100">
                <a:latin typeface="Lato"/>
                <a:ea typeface="Lato"/>
                <a:cs typeface="Lato"/>
                <a:sym typeface="Lato"/>
              </a:rPr>
              <a:t>Valorizar el tiempo invertido, costo por uso de equipamiento de ensayos e inversión en materiales para comparar el costo del banco reutilizado con uno nuevo con mismas características.</a:t>
            </a:r>
            <a:endParaRPr sz="1100">
              <a:latin typeface="Lato"/>
              <a:ea typeface="Lato"/>
              <a:cs typeface="Lato"/>
              <a:sym typeface="Lato"/>
            </a:endParaRPr>
          </a:p>
          <a:p>
            <a:pPr indent="-298450" lvl="0" marL="457200" marR="0" rtl="0" algn="l">
              <a:lnSpc>
                <a:spcPct val="150000"/>
              </a:lnSpc>
              <a:spcBef>
                <a:spcPts val="0"/>
              </a:spcBef>
              <a:spcAft>
                <a:spcPts val="0"/>
              </a:spcAft>
              <a:buClr>
                <a:schemeClr val="accent1"/>
              </a:buClr>
              <a:buSzPts val="1100"/>
              <a:buFont typeface="Lato"/>
              <a:buChar char="●"/>
            </a:pPr>
            <a:r>
              <a:rPr b="1" lang="es" sz="1100">
                <a:solidFill>
                  <a:schemeClr val="accent1"/>
                </a:solidFill>
                <a:latin typeface="Lato"/>
                <a:ea typeface="Lato"/>
                <a:cs typeface="Lato"/>
                <a:sym typeface="Lato"/>
              </a:rPr>
              <a:t>Consideraciones:</a:t>
            </a:r>
            <a:endParaRPr b="1" sz="1100">
              <a:solidFill>
                <a:schemeClr val="accent1"/>
              </a:solidFill>
              <a:latin typeface="Lato"/>
              <a:ea typeface="Lato"/>
              <a:cs typeface="Lato"/>
              <a:sym typeface="Lato"/>
            </a:endParaRPr>
          </a:p>
          <a:p>
            <a:pPr indent="-298450" lvl="1" marL="809999" marR="0" rtl="0" algn="l">
              <a:lnSpc>
                <a:spcPct val="150000"/>
              </a:lnSpc>
              <a:spcBef>
                <a:spcPts val="0"/>
              </a:spcBef>
              <a:spcAft>
                <a:spcPts val="0"/>
              </a:spcAft>
              <a:buClr>
                <a:srgbClr val="8E7CC3"/>
              </a:buClr>
              <a:buSzPts val="1100"/>
              <a:buFont typeface="Lato"/>
              <a:buChar char="○"/>
            </a:pPr>
            <a:r>
              <a:rPr lang="es" sz="1100">
                <a:latin typeface="Lato"/>
                <a:ea typeface="Lato"/>
                <a:cs typeface="Lato"/>
                <a:sym typeface="Lato"/>
              </a:rPr>
              <a:t>Costo del uso del laboratorio: U$S 623 / mes (en base a la depreciación anual).</a:t>
            </a:r>
            <a:endParaRPr sz="1100">
              <a:latin typeface="Lato"/>
              <a:ea typeface="Lato"/>
              <a:cs typeface="Lato"/>
              <a:sym typeface="Lato"/>
            </a:endParaRPr>
          </a:p>
          <a:p>
            <a:pPr indent="-298450" lvl="1" marL="809999" marR="0" rtl="0" algn="l">
              <a:lnSpc>
                <a:spcPct val="150000"/>
              </a:lnSpc>
              <a:spcBef>
                <a:spcPts val="0"/>
              </a:spcBef>
              <a:spcAft>
                <a:spcPts val="0"/>
              </a:spcAft>
              <a:buSzPts val="1100"/>
              <a:buFont typeface="Lato"/>
              <a:buChar char="○"/>
            </a:pPr>
            <a:r>
              <a:rPr lang="es" sz="1100">
                <a:latin typeface="Lato"/>
                <a:ea typeface="Lato"/>
                <a:cs typeface="Lato"/>
                <a:sym typeface="Lato"/>
              </a:rPr>
              <a:t>Costo del personal: 2 operarios con salario de un Ayudante Gr1 de Udelar con 20 hs semanales (U$S 822 / mes en total).</a:t>
            </a:r>
            <a:endParaRPr sz="1100">
              <a:latin typeface="Lato"/>
              <a:ea typeface="Lato"/>
              <a:cs typeface="Lato"/>
              <a:sym typeface="Lato"/>
            </a:endParaRPr>
          </a:p>
          <a:p>
            <a:pPr indent="0" lvl="0" marL="914400" marR="0" rtl="0" algn="l">
              <a:lnSpc>
                <a:spcPct val="150000"/>
              </a:lnSpc>
              <a:spcBef>
                <a:spcPts val="0"/>
              </a:spcBef>
              <a:spcAft>
                <a:spcPts val="0"/>
              </a:spcAft>
              <a:buNone/>
            </a:pPr>
            <a:r>
              <a:t/>
            </a:r>
            <a:endParaRPr sz="1100">
              <a:solidFill>
                <a:schemeClr val="dk2"/>
              </a:solidFill>
              <a:latin typeface="Lato"/>
              <a:ea typeface="Lato"/>
              <a:cs typeface="Lato"/>
              <a:sym typeface="Lato"/>
            </a:endParaRPr>
          </a:p>
        </p:txBody>
      </p:sp>
      <p:pic>
        <p:nvPicPr>
          <p:cNvPr id="260" name="Google Shape;260;g22c40642a47_2_122"/>
          <p:cNvPicPr preferRelativeResize="0"/>
          <p:nvPr/>
        </p:nvPicPr>
        <p:blipFill rotWithShape="1">
          <a:blip r:embed="rId3">
            <a:alphaModFix/>
          </a:blip>
          <a:srcRect b="0" l="1048" r="0" t="0"/>
          <a:stretch/>
        </p:blipFill>
        <p:spPr>
          <a:xfrm>
            <a:off x="7005150" y="2971950"/>
            <a:ext cx="2083924" cy="1643425"/>
          </a:xfrm>
          <a:prstGeom prst="rect">
            <a:avLst/>
          </a:prstGeom>
          <a:noFill/>
          <a:ln>
            <a:noFill/>
          </a:ln>
        </p:spPr>
      </p:pic>
      <p:sp>
        <p:nvSpPr>
          <p:cNvPr id="261" name="Google Shape;261;g22c40642a47_2_122"/>
          <p:cNvSpPr txBox="1"/>
          <p:nvPr/>
        </p:nvSpPr>
        <p:spPr>
          <a:xfrm>
            <a:off x="4650" y="2571750"/>
            <a:ext cx="7000500" cy="4002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50000"/>
              </a:lnSpc>
              <a:spcBef>
                <a:spcPts val="0"/>
              </a:spcBef>
              <a:spcAft>
                <a:spcPts val="0"/>
              </a:spcAft>
              <a:buClr>
                <a:schemeClr val="accent1"/>
              </a:buClr>
              <a:buSzPts val="1100"/>
              <a:buFont typeface="Lato"/>
              <a:buChar char="●"/>
            </a:pPr>
            <a:r>
              <a:rPr b="1" lang="es" sz="1100">
                <a:solidFill>
                  <a:schemeClr val="accent1"/>
                </a:solidFill>
                <a:latin typeface="Lato"/>
                <a:ea typeface="Lato"/>
                <a:cs typeface="Lato"/>
                <a:sym typeface="Lato"/>
              </a:rPr>
              <a:t>Conclusiones:</a:t>
            </a:r>
            <a:endParaRPr b="1" sz="1100">
              <a:solidFill>
                <a:schemeClr val="accent1"/>
              </a:solidFill>
              <a:latin typeface="Lato"/>
              <a:ea typeface="Lato"/>
              <a:cs typeface="Lato"/>
              <a:sym typeface="Lato"/>
            </a:endParaRPr>
          </a:p>
          <a:p>
            <a:pPr indent="-298450" lvl="1" marL="809999" marR="0" rtl="0" algn="l">
              <a:lnSpc>
                <a:spcPct val="150000"/>
              </a:lnSpc>
              <a:spcBef>
                <a:spcPts val="0"/>
              </a:spcBef>
              <a:spcAft>
                <a:spcPts val="0"/>
              </a:spcAft>
              <a:buClr>
                <a:schemeClr val="dk2"/>
              </a:buClr>
              <a:buSzPts val="1100"/>
              <a:buFont typeface="Lato"/>
              <a:buChar char="○"/>
            </a:pPr>
            <a:r>
              <a:rPr lang="es" sz="1100">
                <a:solidFill>
                  <a:schemeClr val="dk2"/>
                </a:solidFill>
                <a:latin typeface="Lato"/>
                <a:ea typeface="Lato"/>
                <a:cs typeface="Lato"/>
                <a:sym typeface="Lato"/>
              </a:rPr>
              <a:t>Costo del banco reutilizado: </a:t>
            </a:r>
            <a:r>
              <a:rPr b="1" lang="es" sz="1100">
                <a:solidFill>
                  <a:schemeClr val="dk2"/>
                </a:solidFill>
                <a:highlight>
                  <a:schemeClr val="lt1"/>
                </a:highlight>
                <a:latin typeface="Lato"/>
                <a:ea typeface="Lato"/>
                <a:cs typeface="Lato"/>
                <a:sym typeface="Lato"/>
              </a:rPr>
              <a:t>U$S 2151</a:t>
            </a:r>
            <a:r>
              <a:rPr lang="es" sz="1100">
                <a:solidFill>
                  <a:schemeClr val="dk2"/>
                </a:solidFill>
                <a:latin typeface="Lato"/>
                <a:ea typeface="Lato"/>
                <a:cs typeface="Lato"/>
                <a:sym typeface="Lato"/>
              </a:rPr>
              <a:t>. Costo del banco nuevo: </a:t>
            </a:r>
            <a:r>
              <a:rPr b="1" lang="es" sz="1100">
                <a:solidFill>
                  <a:schemeClr val="dk2"/>
                </a:solidFill>
                <a:highlight>
                  <a:schemeClr val="lt1"/>
                </a:highlight>
                <a:latin typeface="Lato"/>
                <a:ea typeface="Lato"/>
                <a:cs typeface="Lato"/>
                <a:sym typeface="Lato"/>
              </a:rPr>
              <a:t>U$S 1979</a:t>
            </a:r>
            <a:r>
              <a:rPr lang="es" sz="1100">
                <a:solidFill>
                  <a:schemeClr val="dk2"/>
                </a:solidFill>
                <a:latin typeface="Lato"/>
                <a:ea typeface="Lato"/>
                <a:cs typeface="Lato"/>
                <a:sym typeface="Lato"/>
              </a:rPr>
              <a:t>.</a:t>
            </a:r>
            <a:endParaRPr sz="1100">
              <a:solidFill>
                <a:schemeClr val="dk2"/>
              </a:solidFill>
              <a:latin typeface="Lato"/>
              <a:ea typeface="Lato"/>
              <a:cs typeface="Lato"/>
              <a:sym typeface="Lato"/>
            </a:endParaRPr>
          </a:p>
          <a:p>
            <a:pPr indent="-298450" lvl="1" marL="809999" marR="0" rtl="0" algn="l">
              <a:lnSpc>
                <a:spcPct val="150000"/>
              </a:lnSpc>
              <a:spcBef>
                <a:spcPts val="0"/>
              </a:spcBef>
              <a:spcAft>
                <a:spcPts val="0"/>
              </a:spcAft>
              <a:buClr>
                <a:schemeClr val="dk2"/>
              </a:buClr>
              <a:buSzPts val="1100"/>
              <a:buFont typeface="Lato"/>
              <a:buChar char="○"/>
            </a:pPr>
            <a:r>
              <a:rPr lang="es" sz="1100">
                <a:solidFill>
                  <a:schemeClr val="dk2"/>
                </a:solidFill>
                <a:latin typeface="Lato"/>
                <a:ea typeface="Lato"/>
                <a:cs typeface="Lato"/>
                <a:sym typeface="Lato"/>
              </a:rPr>
              <a:t>El banco reutilizado es un 8,7% más costoso que uno con las mismas características pero conformado por celdas nuevas.</a:t>
            </a:r>
            <a:endParaRPr sz="1100">
              <a:solidFill>
                <a:schemeClr val="dk2"/>
              </a:solidFill>
              <a:latin typeface="Lato"/>
              <a:ea typeface="Lato"/>
              <a:cs typeface="Lato"/>
              <a:sym typeface="Lato"/>
            </a:endParaRPr>
          </a:p>
          <a:p>
            <a:pPr indent="-298450" lvl="1" marL="809999" marR="0" rtl="0" algn="l">
              <a:lnSpc>
                <a:spcPct val="150000"/>
              </a:lnSpc>
              <a:spcBef>
                <a:spcPts val="0"/>
              </a:spcBef>
              <a:spcAft>
                <a:spcPts val="0"/>
              </a:spcAft>
              <a:buClr>
                <a:srgbClr val="8E7CC3"/>
              </a:buClr>
              <a:buSzPts val="1100"/>
              <a:buFont typeface="Lato"/>
              <a:buChar char="○"/>
            </a:pPr>
            <a:r>
              <a:rPr lang="es" sz="1100">
                <a:latin typeface="Lato"/>
                <a:ea typeface="Lato"/>
                <a:cs typeface="Lato"/>
                <a:sym typeface="Lato"/>
              </a:rPr>
              <a:t>El 59% de las horas invertidas en el proceso de reutilización corresponden a los ensayos de las celdas individuales para determinar cuáles podían ser reutilizadas. </a:t>
            </a:r>
            <a:endParaRPr sz="1100">
              <a:latin typeface="Lato"/>
              <a:ea typeface="Lato"/>
              <a:cs typeface="Lato"/>
              <a:sym typeface="Lato"/>
            </a:endParaRPr>
          </a:p>
          <a:p>
            <a:pPr indent="-298450" lvl="1" marL="809999" marR="0" rtl="0" algn="l">
              <a:lnSpc>
                <a:spcPct val="150000"/>
              </a:lnSpc>
              <a:spcBef>
                <a:spcPts val="0"/>
              </a:spcBef>
              <a:spcAft>
                <a:spcPts val="0"/>
              </a:spcAft>
              <a:buClr>
                <a:srgbClr val="8E7CC3"/>
              </a:buClr>
              <a:buSzPts val="1100"/>
              <a:buFont typeface="Lato"/>
              <a:buChar char="○"/>
            </a:pPr>
            <a:r>
              <a:rPr lang="es" sz="1100">
                <a:latin typeface="Lato"/>
                <a:ea typeface="Lato"/>
                <a:cs typeface="Lato"/>
                <a:sym typeface="Lato"/>
              </a:rPr>
              <a:t>De evitar estas horas de ensayo, el costo del banco reutilizado sería un 52% menor que el del banco nuevo. Se considera vital pensar en otras estrategias de reutilización en las que los proveedores de baterías garanticen el SOH de las mismas cuando son descartadas de los vehículos.</a:t>
            </a:r>
            <a:endParaRPr sz="1100">
              <a:solidFill>
                <a:schemeClr val="dk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2c40642a47_2_133"/>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2c40642a47_2_133"/>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12</a:t>
            </a:r>
            <a:r>
              <a:rPr lang="es"/>
              <a:t> - Problemas identificados</a:t>
            </a:r>
            <a:endParaRPr/>
          </a:p>
        </p:txBody>
      </p:sp>
      <p:cxnSp>
        <p:nvCxnSpPr>
          <p:cNvPr id="268" name="Google Shape;268;g22c40642a47_2_133"/>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69" name="Google Shape;269;g22c40642a47_2_133"/>
          <p:cNvSpPr txBox="1"/>
          <p:nvPr/>
        </p:nvSpPr>
        <p:spPr>
          <a:xfrm>
            <a:off x="4650" y="1066625"/>
            <a:ext cx="8946900" cy="4002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50000"/>
              </a:lnSpc>
              <a:spcBef>
                <a:spcPts val="0"/>
              </a:spcBef>
              <a:spcAft>
                <a:spcPts val="0"/>
              </a:spcAft>
              <a:buClr>
                <a:schemeClr val="accent1"/>
              </a:buClr>
              <a:buSzPts val="1200"/>
              <a:buFont typeface="Lato"/>
              <a:buChar char="●"/>
            </a:pPr>
            <a:r>
              <a:rPr b="1" lang="es" sz="1200">
                <a:solidFill>
                  <a:schemeClr val="accent1"/>
                </a:solidFill>
                <a:latin typeface="Lato"/>
                <a:ea typeface="Lato"/>
                <a:cs typeface="Lato"/>
                <a:sym typeface="Lato"/>
              </a:rPr>
              <a:t>Bornes de celdas</a:t>
            </a:r>
            <a:r>
              <a:rPr b="1" i="0" lang="es" sz="1200" u="none" cap="none" strike="noStrike">
                <a:solidFill>
                  <a:schemeClr val="accent1"/>
                </a:solidFill>
                <a:latin typeface="Lato"/>
                <a:ea typeface="Lato"/>
                <a:cs typeface="Lato"/>
                <a:sym typeface="Lato"/>
              </a:rPr>
              <a:t>: </a:t>
            </a:r>
            <a:endParaRPr b="1" i="0" sz="1200" u="none" cap="none" strike="noStrike">
              <a:solidFill>
                <a:schemeClr val="accent1"/>
              </a:solidFill>
              <a:latin typeface="Lato"/>
              <a:ea typeface="Lato"/>
              <a:cs typeface="Lato"/>
              <a:sym typeface="Lato"/>
            </a:endParaRPr>
          </a:p>
          <a:p>
            <a:pPr indent="-304800" lvl="1" marL="809999" marR="0" rtl="0" algn="l">
              <a:lnSpc>
                <a:spcPct val="150000"/>
              </a:lnSpc>
              <a:spcBef>
                <a:spcPts val="0"/>
              </a:spcBef>
              <a:spcAft>
                <a:spcPts val="0"/>
              </a:spcAft>
              <a:buSzPts val="1200"/>
              <a:buFont typeface="Lato"/>
              <a:buChar char="○"/>
            </a:pPr>
            <a:r>
              <a:rPr lang="es" sz="1200">
                <a:latin typeface="Lato"/>
                <a:ea typeface="Lato"/>
                <a:cs typeface="Lato"/>
                <a:sym typeface="Lato"/>
              </a:rPr>
              <a:t>Se probaron varios métodos para adaptar un borne roscado a las celdas, hasta encontrar un método que funcionó, proceso que insumió mucho tiempo.</a:t>
            </a:r>
            <a:endParaRPr sz="1200">
              <a:latin typeface="Lato"/>
              <a:ea typeface="Lato"/>
              <a:cs typeface="Lato"/>
              <a:sym typeface="Lato"/>
            </a:endParaRPr>
          </a:p>
          <a:p>
            <a:pPr indent="-304800" lvl="0" marL="457200" marR="0" rtl="0" algn="l">
              <a:lnSpc>
                <a:spcPct val="150000"/>
              </a:lnSpc>
              <a:spcBef>
                <a:spcPts val="0"/>
              </a:spcBef>
              <a:spcAft>
                <a:spcPts val="0"/>
              </a:spcAft>
              <a:buClr>
                <a:schemeClr val="accent1"/>
              </a:buClr>
              <a:buSzPts val="1200"/>
              <a:buFont typeface="Lato"/>
              <a:buChar char="●"/>
            </a:pPr>
            <a:r>
              <a:rPr b="1" lang="es" sz="1200">
                <a:solidFill>
                  <a:schemeClr val="accent1"/>
                </a:solidFill>
                <a:latin typeface="Lato"/>
                <a:ea typeface="Lato"/>
                <a:cs typeface="Lato"/>
                <a:sym typeface="Lato"/>
              </a:rPr>
              <a:t>Carga horaria de ensayos:</a:t>
            </a:r>
            <a:endParaRPr b="1" sz="1200">
              <a:solidFill>
                <a:schemeClr val="accent1"/>
              </a:solidFill>
              <a:latin typeface="Lato"/>
              <a:ea typeface="Lato"/>
              <a:cs typeface="Lato"/>
              <a:sym typeface="Lato"/>
            </a:endParaRPr>
          </a:p>
          <a:p>
            <a:pPr indent="-304800" lvl="1" marL="809999" marR="0" rtl="0" algn="l">
              <a:lnSpc>
                <a:spcPct val="150000"/>
              </a:lnSpc>
              <a:spcBef>
                <a:spcPts val="0"/>
              </a:spcBef>
              <a:spcAft>
                <a:spcPts val="0"/>
              </a:spcAft>
              <a:buSzPts val="1200"/>
              <a:buFont typeface="Lato"/>
              <a:buChar char="○"/>
            </a:pPr>
            <a:r>
              <a:rPr lang="es" sz="1200">
                <a:latin typeface="Lato"/>
                <a:ea typeface="Lato"/>
                <a:cs typeface="Lato"/>
                <a:sym typeface="Lato"/>
              </a:rPr>
              <a:t>La etapa en la que se realizaron ensayos a las celdas insumió mucho tiempo debido a que se realizaron ensayos de larga duración (más de 5 hs) a las 24 celdas.</a:t>
            </a:r>
            <a:endParaRPr sz="1200">
              <a:latin typeface="Lato"/>
              <a:ea typeface="Lato"/>
              <a:cs typeface="Lato"/>
              <a:sym typeface="Lato"/>
            </a:endParaRPr>
          </a:p>
          <a:p>
            <a:pPr indent="-304800" lvl="0" marL="457200" marR="0" rtl="0" algn="l">
              <a:lnSpc>
                <a:spcPct val="150000"/>
              </a:lnSpc>
              <a:spcBef>
                <a:spcPts val="0"/>
              </a:spcBef>
              <a:spcAft>
                <a:spcPts val="0"/>
              </a:spcAft>
              <a:buClr>
                <a:schemeClr val="accent1"/>
              </a:buClr>
              <a:buSzPts val="1200"/>
              <a:buFont typeface="Lato"/>
              <a:buChar char="●"/>
            </a:pPr>
            <a:r>
              <a:rPr b="1" lang="es" sz="1200">
                <a:solidFill>
                  <a:schemeClr val="accent1"/>
                </a:solidFill>
                <a:latin typeface="Lato"/>
                <a:ea typeface="Lato"/>
                <a:cs typeface="Lato"/>
                <a:sym typeface="Lato"/>
              </a:rPr>
              <a:t>Uso del banco en una aplicación real</a:t>
            </a:r>
            <a:r>
              <a:rPr b="1" lang="es" sz="1200">
                <a:solidFill>
                  <a:schemeClr val="accent1"/>
                </a:solidFill>
                <a:latin typeface="Lato"/>
                <a:ea typeface="Lato"/>
                <a:cs typeface="Lato"/>
                <a:sym typeface="Lato"/>
              </a:rPr>
              <a:t>:</a:t>
            </a:r>
            <a:endParaRPr b="1" sz="1200">
              <a:solidFill>
                <a:schemeClr val="accent1"/>
              </a:solidFill>
              <a:latin typeface="Lato"/>
              <a:ea typeface="Lato"/>
              <a:cs typeface="Lato"/>
              <a:sym typeface="Lato"/>
            </a:endParaRPr>
          </a:p>
          <a:p>
            <a:pPr indent="-304800" lvl="1" marL="809999" marR="0" rtl="0" algn="l">
              <a:lnSpc>
                <a:spcPct val="150000"/>
              </a:lnSpc>
              <a:spcBef>
                <a:spcPts val="0"/>
              </a:spcBef>
              <a:spcAft>
                <a:spcPts val="0"/>
              </a:spcAft>
              <a:buSzPts val="1200"/>
              <a:buFont typeface="Lato"/>
              <a:buChar char="○"/>
            </a:pPr>
            <a:r>
              <a:rPr lang="es" sz="1200">
                <a:latin typeface="Lato"/>
                <a:ea typeface="Lato"/>
                <a:cs typeface="Lato"/>
                <a:sym typeface="Lato"/>
              </a:rPr>
              <a:t>El motor del triciclo inicial no llegó a tiempo dentro de los plazos del proyecto, por lo que se tuvo que utilizar el banco en otro vehículo.</a:t>
            </a:r>
            <a:endParaRPr sz="1200">
              <a:latin typeface="Lato"/>
              <a:ea typeface="Lato"/>
              <a:cs typeface="Lato"/>
              <a:sym typeface="Lato"/>
            </a:endParaRPr>
          </a:p>
          <a:p>
            <a:pPr indent="-304800" lvl="1" marL="809999" marR="0" rtl="0" algn="l">
              <a:lnSpc>
                <a:spcPct val="150000"/>
              </a:lnSpc>
              <a:spcBef>
                <a:spcPts val="0"/>
              </a:spcBef>
              <a:spcAft>
                <a:spcPts val="0"/>
              </a:spcAft>
              <a:buSzPts val="1200"/>
              <a:buFont typeface="Lato"/>
              <a:buChar char="○"/>
            </a:pPr>
            <a:r>
              <a:rPr lang="es" sz="1200">
                <a:latin typeface="Lato"/>
                <a:ea typeface="Lato"/>
                <a:cs typeface="Lato"/>
                <a:sym typeface="Lato"/>
              </a:rPr>
              <a:t>Una de las 16 celdas que conformaba el banco falló y fue descartada, quedando el banco con 15 celdas y 48 V nominales.</a:t>
            </a:r>
            <a:endParaRPr sz="1200">
              <a:latin typeface="Lato"/>
              <a:ea typeface="Lato"/>
              <a:cs typeface="Lato"/>
              <a:sym typeface="Lato"/>
            </a:endParaRPr>
          </a:p>
          <a:p>
            <a:pPr indent="-304800" lvl="1" marL="809999" marR="0" rtl="0" algn="l">
              <a:lnSpc>
                <a:spcPct val="150000"/>
              </a:lnSpc>
              <a:spcBef>
                <a:spcPts val="0"/>
              </a:spcBef>
              <a:spcAft>
                <a:spcPts val="0"/>
              </a:spcAft>
              <a:buSzPts val="1200"/>
              <a:buFont typeface="Lato"/>
              <a:buChar char="○"/>
            </a:pPr>
            <a:r>
              <a:rPr lang="es" sz="1200">
                <a:latin typeface="Lato"/>
                <a:ea typeface="Lato"/>
                <a:cs typeface="Lato"/>
                <a:sym typeface="Lato"/>
              </a:rPr>
              <a:t>El BMS que fue adquirido no contaba con comunicación CAN, lo que fue requerido por el fabricante del tren motriz eléctrico del triciclo en el que el banco iba a ser utilizado. Se tuvo que adquirir otro BMS que contara con comunicación CAN y fue necesario investigar y capacitarse en dicha comunicación para elaborar el archivo .dbc que el fabricante del motor eléctrico exigía para programar el controlador del motor.</a:t>
            </a:r>
            <a:endParaRPr sz="1200">
              <a:latin typeface="Lato"/>
              <a:ea typeface="Lato"/>
              <a:cs typeface="Lato"/>
              <a:sym typeface="Lato"/>
            </a:endParaRPr>
          </a:p>
          <a:p>
            <a:pPr indent="0" lvl="0" marL="914400" marR="0" rtl="0" algn="l">
              <a:lnSpc>
                <a:spcPct val="150000"/>
              </a:lnSpc>
              <a:spcBef>
                <a:spcPts val="0"/>
              </a:spcBef>
              <a:spcAft>
                <a:spcPts val="0"/>
              </a:spcAft>
              <a:buNone/>
            </a:pPr>
            <a:r>
              <a:t/>
            </a:r>
            <a:endParaRPr sz="1200">
              <a:solidFill>
                <a:schemeClr val="dk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2c40642a47_2_142"/>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2c40642a47_2_142"/>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13 - Aporte y difusión</a:t>
            </a:r>
            <a:endParaRPr/>
          </a:p>
        </p:txBody>
      </p:sp>
      <p:cxnSp>
        <p:nvCxnSpPr>
          <p:cNvPr id="276" name="Google Shape;276;g22c40642a47_2_142"/>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77" name="Google Shape;277;g22c40642a47_2_142"/>
          <p:cNvSpPr txBox="1"/>
          <p:nvPr/>
        </p:nvSpPr>
        <p:spPr>
          <a:xfrm>
            <a:off x="137700" y="1010125"/>
            <a:ext cx="8851800" cy="2628300"/>
          </a:xfrm>
          <a:prstGeom prst="rect">
            <a:avLst/>
          </a:prstGeom>
          <a:noFill/>
          <a:ln>
            <a:noFill/>
          </a:ln>
        </p:spPr>
        <p:txBody>
          <a:bodyPr anchorCtr="0" anchor="t" bIns="91425" lIns="91425" spcFirstLastPara="1" rIns="91425" wrap="square" tIns="91425">
            <a:noAutofit/>
          </a:bodyPr>
          <a:lstStyle/>
          <a:p>
            <a:pPr indent="-304800" lvl="0" marL="269999" marR="0" rtl="0" algn="just">
              <a:lnSpc>
                <a:spcPct val="150000"/>
              </a:lnSpc>
              <a:spcBef>
                <a:spcPts val="0"/>
              </a:spcBef>
              <a:spcAft>
                <a:spcPts val="0"/>
              </a:spcAft>
              <a:buClr>
                <a:schemeClr val="accent1"/>
              </a:buClr>
              <a:buSzPts val="1200"/>
              <a:buFont typeface="Lato"/>
              <a:buChar char="●"/>
            </a:pPr>
            <a:r>
              <a:rPr b="1" lang="es" sz="1200">
                <a:solidFill>
                  <a:schemeClr val="accent1"/>
                </a:solidFill>
                <a:latin typeface="Lato"/>
                <a:ea typeface="Lato"/>
                <a:cs typeface="Lato"/>
                <a:sym typeface="Lato"/>
              </a:rPr>
              <a:t>Aportes del proyecto:</a:t>
            </a:r>
            <a:endParaRPr b="1" sz="1200">
              <a:solidFill>
                <a:schemeClr val="accent1"/>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Nuevos conocimientos y desarrollos en relación a la reutilización de baterías de vehículos eléctricos, ya que este es un tema que recién está comenzando a estudiarse a nivel local y no existen demasiadas publicaciones académicas de un caso concreto de reutilización como el desarrollado en este proyecto. </a:t>
            </a:r>
            <a:endParaRPr sz="1200">
              <a:solidFill>
                <a:schemeClr val="dk2"/>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Se formó un grupo de técnicos capaces de operar el equipo de ensayo, representando un primer paso para el desarrollo del laboratorio de baterías de vehículos eléctricos del IIE. </a:t>
            </a:r>
            <a:endParaRPr sz="1200">
              <a:solidFill>
                <a:schemeClr val="dk2"/>
              </a:solidFill>
              <a:latin typeface="Lato"/>
              <a:ea typeface="Lato"/>
              <a:cs typeface="Lato"/>
              <a:sym typeface="Lato"/>
            </a:endParaRPr>
          </a:p>
          <a:p>
            <a:pPr indent="-304800" lvl="0" marL="269999" marR="0" rtl="0" algn="just">
              <a:lnSpc>
                <a:spcPct val="150000"/>
              </a:lnSpc>
              <a:spcBef>
                <a:spcPts val="0"/>
              </a:spcBef>
              <a:spcAft>
                <a:spcPts val="0"/>
              </a:spcAft>
              <a:buClr>
                <a:schemeClr val="accent1"/>
              </a:buClr>
              <a:buSzPts val="1200"/>
              <a:buFont typeface="Lato"/>
              <a:buChar char="●"/>
            </a:pPr>
            <a:r>
              <a:rPr b="1" lang="es" sz="1200">
                <a:solidFill>
                  <a:schemeClr val="accent1"/>
                </a:solidFill>
                <a:latin typeface="Lato"/>
                <a:ea typeface="Lato"/>
                <a:cs typeface="Lato"/>
                <a:sym typeface="Lato"/>
              </a:rPr>
              <a:t>Difusión:</a:t>
            </a:r>
            <a:endParaRPr b="1" sz="1200">
              <a:solidFill>
                <a:schemeClr val="accent1"/>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Paper en el marco de un PFC que resume lo realizado en el proyecto.</a:t>
            </a:r>
            <a:endParaRPr sz="1200">
              <a:solidFill>
                <a:schemeClr val="dk2"/>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Exposición en el evento “1st Iberoamerican Workshop on Electromobility” organizado por la Red Internacional de Electromovilidad (Riemov). Publicación de un artículo con los avances del proyecto que se tenían hasta el momento.</a:t>
            </a:r>
            <a:endParaRPr sz="1200">
              <a:solidFill>
                <a:schemeClr val="dk2"/>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Participación en Ingeniería deMuestra donde se obtuvo una mención especial por enfoque medioambiental.</a:t>
            </a:r>
            <a:endParaRPr sz="1200">
              <a:solidFill>
                <a:schemeClr val="dk2"/>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Presentación de los resultados del proyecto en la Mesas de Movilidad Eléctrica en la que el sector público, el privado y la academia discuten temas relacionados a la electromovilidad.</a:t>
            </a:r>
            <a:endParaRPr sz="1200">
              <a:solidFill>
                <a:schemeClr val="dk2"/>
              </a:solidFill>
              <a:latin typeface="Lato"/>
              <a:ea typeface="Lato"/>
              <a:cs typeface="Lato"/>
              <a:sym typeface="Lato"/>
            </a:endParaRPr>
          </a:p>
          <a:p>
            <a:pPr indent="-304800" lvl="1" marL="450000" marR="0" rtl="0" algn="just">
              <a:lnSpc>
                <a:spcPct val="150000"/>
              </a:lnSpc>
              <a:spcBef>
                <a:spcPts val="0"/>
              </a:spcBef>
              <a:spcAft>
                <a:spcPts val="0"/>
              </a:spcAft>
              <a:buClr>
                <a:schemeClr val="dk2"/>
              </a:buClr>
              <a:buSzPts val="1200"/>
              <a:buFont typeface="Lato"/>
              <a:buChar char="○"/>
            </a:pPr>
            <a:r>
              <a:rPr lang="es" sz="1200">
                <a:solidFill>
                  <a:schemeClr val="dk2"/>
                </a:solidFill>
                <a:latin typeface="Lato"/>
                <a:ea typeface="Lato"/>
                <a:cs typeface="Lato"/>
                <a:sym typeface="Lato"/>
              </a:rPr>
              <a:t>Entrevista para el programa “Sobre Ciencia” de TV Ciudad (aún no emitido).</a:t>
            </a:r>
            <a:endParaRPr sz="1200">
              <a:solidFill>
                <a:schemeClr val="dk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e24ac3c5c5_0_58"/>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1e24ac3c5c5_0_58"/>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14 - Conclusiones y próximos pasos</a:t>
            </a:r>
            <a:endParaRPr/>
          </a:p>
        </p:txBody>
      </p:sp>
      <p:cxnSp>
        <p:nvCxnSpPr>
          <p:cNvPr id="284" name="Google Shape;284;g1e24ac3c5c5_0_58"/>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85" name="Google Shape;285;g1e24ac3c5c5_0_58"/>
          <p:cNvSpPr txBox="1"/>
          <p:nvPr/>
        </p:nvSpPr>
        <p:spPr>
          <a:xfrm>
            <a:off x="78300" y="1156850"/>
            <a:ext cx="8938500" cy="2628300"/>
          </a:xfrm>
          <a:prstGeom prst="rect">
            <a:avLst/>
          </a:prstGeom>
          <a:noFill/>
          <a:ln>
            <a:noFill/>
          </a:ln>
        </p:spPr>
        <p:txBody>
          <a:bodyPr anchorCtr="0" anchor="t" bIns="91425" lIns="91425" spcFirstLastPara="1" rIns="91425" wrap="square" tIns="91425">
            <a:noAutofit/>
          </a:bodyPr>
          <a:lstStyle/>
          <a:p>
            <a:pPr indent="0" lvl="0" marL="179999" rtl="0" algn="l">
              <a:lnSpc>
                <a:spcPct val="150000"/>
              </a:lnSpc>
              <a:spcBef>
                <a:spcPts val="0"/>
              </a:spcBef>
              <a:spcAft>
                <a:spcPts val="0"/>
              </a:spcAft>
              <a:buNone/>
            </a:pPr>
            <a:r>
              <a:rPr b="1" lang="es" sz="1500">
                <a:solidFill>
                  <a:schemeClr val="dk2"/>
                </a:solidFill>
                <a:highlight>
                  <a:schemeClr val="lt1"/>
                </a:highlight>
                <a:latin typeface="Lato"/>
                <a:ea typeface="Lato"/>
                <a:cs typeface="Lato"/>
                <a:sym typeface="Lato"/>
              </a:rPr>
              <a:t>A partir de un pasivo ambiental se logró construir un banco de baterías capaz de ser utilizado en aplicaciones de almacenamiento estacionario y en micro-electromovilidad.</a:t>
            </a:r>
            <a:endParaRPr b="1" sz="1500">
              <a:solidFill>
                <a:schemeClr val="dk2"/>
              </a:solidFill>
              <a:highlight>
                <a:schemeClr val="lt1"/>
              </a:highlight>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79% de celdas aún contaban con capacidad </a:t>
            </a:r>
            <a:r>
              <a:rPr lang="es" sz="1300">
                <a:solidFill>
                  <a:schemeClr val="dk2"/>
                </a:solidFill>
                <a:latin typeface="Lato"/>
                <a:ea typeface="Lato"/>
                <a:cs typeface="Lato"/>
                <a:sym typeface="Lato"/>
              </a:rPr>
              <a:t>para</a:t>
            </a:r>
            <a:r>
              <a:rPr b="0" i="0" lang="es" sz="1300" u="none" cap="none" strike="noStrike">
                <a:solidFill>
                  <a:schemeClr val="dk2"/>
                </a:solidFill>
                <a:latin typeface="Lato"/>
                <a:ea typeface="Lato"/>
                <a:cs typeface="Lato"/>
                <a:sym typeface="Lato"/>
              </a:rPr>
              <a:t> almacenar un 95% de la capacidad declarada en Ah.</a:t>
            </a:r>
            <a:endParaRPr b="0" i="0" sz="1300" u="none" cap="none" strike="noStrike">
              <a:solidFill>
                <a:schemeClr val="dk2"/>
              </a:solidFill>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15 de 24 celdas pasaron ambos ensayos.</a:t>
            </a:r>
            <a:endParaRPr b="0" i="0" sz="1300" u="none" cap="none" strike="noStrike">
              <a:solidFill>
                <a:schemeClr val="dk2"/>
              </a:solidFill>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El banco de baterías</a:t>
            </a:r>
            <a:r>
              <a:rPr b="0" i="0" lang="es" sz="1300" u="none" cap="none" strike="noStrike">
                <a:solidFill>
                  <a:schemeClr val="dk2"/>
                </a:solidFill>
                <a:latin typeface="Lato"/>
                <a:ea typeface="Lato"/>
                <a:cs typeface="Lato"/>
                <a:sym typeface="Lato"/>
              </a:rPr>
              <a:t> construid</a:t>
            </a:r>
            <a:r>
              <a:rPr lang="es" sz="1300">
                <a:solidFill>
                  <a:schemeClr val="dk2"/>
                </a:solidFill>
                <a:latin typeface="Lato"/>
                <a:ea typeface="Lato"/>
                <a:cs typeface="Lato"/>
                <a:sym typeface="Lato"/>
              </a:rPr>
              <a:t>o</a:t>
            </a:r>
            <a:r>
              <a:rPr b="0" i="0" lang="es" sz="1300" u="none" cap="none" strike="noStrike">
                <a:solidFill>
                  <a:schemeClr val="dk2"/>
                </a:solidFill>
                <a:latin typeface="Lato"/>
                <a:ea typeface="Lato"/>
                <a:cs typeface="Lato"/>
                <a:sym typeface="Lato"/>
              </a:rPr>
              <a:t>  es capaz de entregar un 9</a:t>
            </a:r>
            <a:r>
              <a:rPr lang="es" sz="1300">
                <a:solidFill>
                  <a:schemeClr val="dk2"/>
                </a:solidFill>
                <a:latin typeface="Lato"/>
                <a:ea typeface="Lato"/>
                <a:cs typeface="Lato"/>
                <a:sym typeface="Lato"/>
              </a:rPr>
              <a:t>9</a:t>
            </a:r>
            <a:r>
              <a:rPr b="0" i="0" lang="es" sz="1300" u="none" cap="none" strike="noStrike">
                <a:solidFill>
                  <a:schemeClr val="dk2"/>
                </a:solidFill>
                <a:latin typeface="Lato"/>
                <a:ea typeface="Lato"/>
                <a:cs typeface="Lato"/>
                <a:sym typeface="Lato"/>
              </a:rPr>
              <a:t>% de la capacidad nominal de las celdas.</a:t>
            </a:r>
            <a:endParaRPr b="0" i="0" sz="1300" u="none" cap="none" strike="noStrike">
              <a:solidFill>
                <a:schemeClr val="dk2"/>
              </a:solidFill>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Se utilizó el banco en un triciclo eléctrico y se obtuvo una autonomía real de 28 km.</a:t>
            </a:r>
            <a:endParaRPr sz="1300">
              <a:solidFill>
                <a:schemeClr val="dk2"/>
              </a:solidFill>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Las celdas a reutilizar deben contar con bornes roscados de fábrica para facilitar su conexión.</a:t>
            </a:r>
            <a:endParaRPr sz="1300">
              <a:solidFill>
                <a:schemeClr val="dk2"/>
              </a:solidFill>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b="0" i="0" lang="es" sz="1300" u="none" cap="none" strike="noStrike">
                <a:solidFill>
                  <a:schemeClr val="dk2"/>
                </a:solidFill>
                <a:latin typeface="Lato"/>
                <a:ea typeface="Lato"/>
                <a:cs typeface="Lato"/>
                <a:sym typeface="Lato"/>
              </a:rPr>
              <a:t>+300 hs invertidas en I+D</a:t>
            </a:r>
            <a:r>
              <a:rPr lang="es" sz="1300">
                <a:solidFill>
                  <a:schemeClr val="dk2"/>
                </a:solidFill>
                <a:latin typeface="Lato"/>
                <a:ea typeface="Lato"/>
                <a:cs typeface="Lato"/>
                <a:sym typeface="Lato"/>
              </a:rPr>
              <a:t>, los ensayos individuales a las celdas insumieron el 60% de las horas del proceso de reutilización. Es vital pensar en estrategias de reutilización en las que las celdas se reciban con un SOH garantizado por el proveedor/fabricante.</a:t>
            </a:r>
            <a:endParaRPr sz="1300">
              <a:solidFill>
                <a:schemeClr val="dk2"/>
              </a:solidFill>
              <a:latin typeface="Lato"/>
              <a:ea typeface="Lato"/>
              <a:cs typeface="Lato"/>
              <a:sym typeface="Lato"/>
            </a:endParaRPr>
          </a:p>
          <a:p>
            <a:pPr indent="-311150" lvl="0" marL="457200" marR="0" rtl="0" algn="l">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Se conformó un grupo de trabajo de técnicos que son capaces de operar del laboratorio y realizar ensayos a baterías.</a:t>
            </a:r>
            <a:endParaRPr sz="1300">
              <a:solidFill>
                <a:schemeClr val="dk2"/>
              </a:solidFill>
              <a:latin typeface="Lato"/>
              <a:ea typeface="Lato"/>
              <a:cs typeface="Lato"/>
              <a:sym typeface="Lato"/>
            </a:endParaRPr>
          </a:p>
          <a:p>
            <a:pPr indent="0" lvl="0" marL="0" marR="0" rtl="0" algn="l">
              <a:lnSpc>
                <a:spcPct val="150000"/>
              </a:lnSpc>
              <a:spcBef>
                <a:spcPts val="0"/>
              </a:spcBef>
              <a:spcAft>
                <a:spcPts val="0"/>
              </a:spcAft>
              <a:buNone/>
            </a:pPr>
            <a:r>
              <a:rPr b="1" lang="es" sz="1300">
                <a:solidFill>
                  <a:schemeClr val="accent1"/>
                </a:solidFill>
                <a:latin typeface="Lato"/>
                <a:ea typeface="Lato"/>
                <a:cs typeface="Lato"/>
                <a:sym typeface="Lato"/>
              </a:rPr>
              <a:t>     </a:t>
            </a:r>
            <a:r>
              <a:rPr b="1" i="0" lang="es" sz="1300" u="none" cap="none" strike="noStrike">
                <a:solidFill>
                  <a:schemeClr val="accent1"/>
                </a:solidFill>
                <a:latin typeface="Lato"/>
                <a:ea typeface="Lato"/>
                <a:cs typeface="Lato"/>
                <a:sym typeface="Lato"/>
              </a:rPr>
              <a:t>Próximos pasos: </a:t>
            </a:r>
            <a:r>
              <a:rPr i="0" lang="es" sz="1300" u="none" cap="none" strike="noStrike">
                <a:solidFill>
                  <a:schemeClr val="dk2"/>
                </a:solidFill>
                <a:latin typeface="Lato"/>
                <a:ea typeface="Lato"/>
                <a:cs typeface="Lato"/>
                <a:sym typeface="Lato"/>
              </a:rPr>
              <a:t>Utilizar el banco en el triciclo </a:t>
            </a:r>
            <a:r>
              <a:rPr lang="es" sz="1300">
                <a:solidFill>
                  <a:schemeClr val="dk2"/>
                </a:solidFill>
                <a:latin typeface="Lato"/>
                <a:ea typeface="Lato"/>
                <a:cs typeface="Lato"/>
                <a:sym typeface="Lato"/>
              </a:rPr>
              <a:t>de Green Star para el cual fue diseñado originalmente.</a:t>
            </a:r>
            <a:endParaRPr b="1" i="0" sz="1300" u="none" cap="none" strike="noStrike">
              <a:solidFill>
                <a:srgbClr val="674EA7"/>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p:nvPr/>
        </p:nvSpPr>
        <p:spPr>
          <a:xfrm>
            <a:off x="-4950" y="1778325"/>
            <a:ext cx="9153900" cy="1265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txBox="1"/>
          <p:nvPr>
            <p:ph type="title"/>
          </p:nvPr>
        </p:nvSpPr>
        <p:spPr>
          <a:xfrm>
            <a:off x="311700" y="2091225"/>
            <a:ext cx="8520600" cy="639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s" sz="3200">
                <a:solidFill>
                  <a:srgbClr val="351C75"/>
                </a:solidFill>
              </a:rPr>
              <a:t>¡Gracias!</a:t>
            </a:r>
            <a:endParaRPr sz="3200">
              <a:solidFill>
                <a:srgbClr val="351C75"/>
              </a:solidFill>
            </a:endParaRPr>
          </a:p>
        </p:txBody>
      </p:sp>
      <p:sp>
        <p:nvSpPr>
          <p:cNvPr id="292" name="Google Shape;292;p13"/>
          <p:cNvSpPr txBox="1"/>
          <p:nvPr/>
        </p:nvSpPr>
        <p:spPr>
          <a:xfrm>
            <a:off x="312600" y="1115075"/>
            <a:ext cx="85188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74EA7"/>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74EA7"/>
              </a:solidFill>
              <a:latin typeface="Lato"/>
              <a:ea typeface="Lato"/>
              <a:cs typeface="Lato"/>
              <a:sym typeface="Lato"/>
            </a:endParaRPr>
          </a:p>
        </p:txBody>
      </p:sp>
      <p:cxnSp>
        <p:nvCxnSpPr>
          <p:cNvPr id="293" name="Google Shape;293;p13"/>
          <p:cNvCxnSpPr/>
          <p:nvPr/>
        </p:nvCxnSpPr>
        <p:spPr>
          <a:xfrm>
            <a:off x="-4950" y="1801425"/>
            <a:ext cx="9153900" cy="0"/>
          </a:xfrm>
          <a:prstGeom prst="straightConnector1">
            <a:avLst/>
          </a:prstGeom>
          <a:noFill/>
          <a:ln cap="flat" cmpd="sng" w="38100">
            <a:solidFill>
              <a:schemeClr val="accent1"/>
            </a:solidFill>
            <a:prstDash val="solid"/>
            <a:round/>
            <a:headEnd len="med" w="med" type="none"/>
            <a:tailEnd len="med" w="med" type="none"/>
          </a:ln>
        </p:spPr>
      </p:cxnSp>
      <p:cxnSp>
        <p:nvCxnSpPr>
          <p:cNvPr id="294" name="Google Shape;294;p13"/>
          <p:cNvCxnSpPr/>
          <p:nvPr/>
        </p:nvCxnSpPr>
        <p:spPr>
          <a:xfrm>
            <a:off x="-4950" y="3020625"/>
            <a:ext cx="9153900" cy="0"/>
          </a:xfrm>
          <a:prstGeom prst="straightConnector1">
            <a:avLst/>
          </a:prstGeom>
          <a:noFill/>
          <a:ln cap="flat" cmpd="sng" w="38100">
            <a:solidFill>
              <a:schemeClr val="accent1"/>
            </a:solidFill>
            <a:prstDash val="solid"/>
            <a:round/>
            <a:headEnd len="med" w="med" type="none"/>
            <a:tailEnd len="med" w="med" type="none"/>
          </a:ln>
        </p:spPr>
      </p:cxnSp>
      <p:sp>
        <p:nvSpPr>
          <p:cNvPr id="295" name="Google Shape;295;p13"/>
          <p:cNvSpPr/>
          <p:nvPr/>
        </p:nvSpPr>
        <p:spPr>
          <a:xfrm>
            <a:off x="-4950" y="4597725"/>
            <a:ext cx="9153900" cy="57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6" name="Google Shape;296;p13"/>
          <p:cNvCxnSpPr/>
          <p:nvPr/>
        </p:nvCxnSpPr>
        <p:spPr>
          <a:xfrm>
            <a:off x="-4950" y="4620825"/>
            <a:ext cx="9153900" cy="0"/>
          </a:xfrm>
          <a:prstGeom prst="straightConnector1">
            <a:avLst/>
          </a:prstGeom>
          <a:noFill/>
          <a:ln cap="flat" cmpd="sng" w="38100">
            <a:solidFill>
              <a:schemeClr val="accent1"/>
            </a:solidFill>
            <a:prstDash val="solid"/>
            <a:round/>
            <a:headEnd len="med" w="med" type="none"/>
            <a:tailEnd len="med" w="med" type="none"/>
          </a:ln>
        </p:spPr>
      </p:cxnSp>
      <p:pic>
        <p:nvPicPr>
          <p:cNvPr id="297" name="Google Shape;297;p13"/>
          <p:cNvPicPr preferRelativeResize="0"/>
          <p:nvPr/>
        </p:nvPicPr>
        <p:blipFill rotWithShape="1">
          <a:blip r:embed="rId3">
            <a:alphaModFix/>
          </a:blip>
          <a:srcRect b="0" l="0" r="0" t="0"/>
          <a:stretch/>
        </p:blipFill>
        <p:spPr>
          <a:xfrm>
            <a:off x="4884750" y="4715200"/>
            <a:ext cx="1325700" cy="338050"/>
          </a:xfrm>
          <a:prstGeom prst="rect">
            <a:avLst/>
          </a:prstGeom>
          <a:noFill/>
          <a:ln>
            <a:noFill/>
          </a:ln>
        </p:spPr>
      </p:pic>
      <p:pic>
        <p:nvPicPr>
          <p:cNvPr id="298" name="Google Shape;298;p13"/>
          <p:cNvPicPr preferRelativeResize="0"/>
          <p:nvPr/>
        </p:nvPicPr>
        <p:blipFill rotWithShape="1">
          <a:blip r:embed="rId4">
            <a:alphaModFix/>
          </a:blip>
          <a:srcRect b="38845" l="11585" r="11485" t="39612"/>
          <a:stretch/>
        </p:blipFill>
        <p:spPr>
          <a:xfrm>
            <a:off x="3127278" y="4739276"/>
            <a:ext cx="1705723" cy="289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2c40642a47_2_10"/>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22c40642a47_2_10"/>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1 - Resumen ejecutivo y equipo de trabajo</a:t>
            </a:r>
            <a:endParaRPr/>
          </a:p>
        </p:txBody>
      </p:sp>
      <p:cxnSp>
        <p:nvCxnSpPr>
          <p:cNvPr id="96" name="Google Shape;96;g22c40642a47_2_10"/>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97" name="Google Shape;97;g22c40642a47_2_10"/>
          <p:cNvSpPr txBox="1"/>
          <p:nvPr/>
        </p:nvSpPr>
        <p:spPr>
          <a:xfrm>
            <a:off x="138825" y="1175375"/>
            <a:ext cx="8685000" cy="1369800"/>
          </a:xfrm>
          <a:prstGeom prst="rect">
            <a:avLst/>
          </a:prstGeom>
          <a:noFill/>
          <a:ln>
            <a:noFill/>
          </a:ln>
        </p:spPr>
        <p:txBody>
          <a:bodyPr anchorCtr="0" anchor="t" bIns="91425" lIns="91425" spcFirstLastPara="1" rIns="91425" wrap="square" tIns="91425">
            <a:noAutofit/>
          </a:bodyPr>
          <a:lstStyle/>
          <a:p>
            <a:pPr indent="-311150" lvl="0" marL="457200" marR="0" rtl="0" algn="just">
              <a:lnSpc>
                <a:spcPct val="150000"/>
              </a:lnSpc>
              <a:spcBef>
                <a:spcPts val="0"/>
              </a:spcBef>
              <a:spcAft>
                <a:spcPts val="0"/>
              </a:spcAft>
              <a:buClr>
                <a:schemeClr val="accent1"/>
              </a:buClr>
              <a:buSzPts val="1300"/>
              <a:buFont typeface="Lato"/>
              <a:buChar char="●"/>
            </a:pPr>
            <a:r>
              <a:rPr b="1" lang="es" sz="1300">
                <a:solidFill>
                  <a:schemeClr val="accent1"/>
                </a:solidFill>
                <a:latin typeface="Lato"/>
                <a:ea typeface="Lato"/>
                <a:cs typeface="Lato"/>
                <a:sym typeface="Lato"/>
              </a:rPr>
              <a:t>Resumen del proyecto</a:t>
            </a:r>
            <a:r>
              <a:rPr b="1" i="0" lang="es" sz="1300" u="none" cap="none" strike="noStrike">
                <a:solidFill>
                  <a:schemeClr val="accent1"/>
                </a:solidFill>
                <a:latin typeface="Lato"/>
                <a:ea typeface="Lato"/>
                <a:cs typeface="Lato"/>
                <a:sym typeface="Lato"/>
              </a:rPr>
              <a:t>:</a:t>
            </a:r>
            <a:endParaRPr b="1" i="0" sz="1300" u="none" cap="none" strike="noStrike">
              <a:solidFill>
                <a:schemeClr val="accent1"/>
              </a:solidFill>
              <a:latin typeface="Lato"/>
              <a:ea typeface="Lato"/>
              <a:cs typeface="Lato"/>
              <a:sym typeface="Lato"/>
            </a:endParaRPr>
          </a:p>
          <a:p>
            <a:pPr indent="-311150" lvl="1" marL="630000" marR="0" rtl="0" algn="just">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Estudio de una segunda vida para una batería de iones de litio proveniente de un vehículo eléctrico, que se encontraba obsoleta tras sufrir una falla técnica. </a:t>
            </a:r>
            <a:endParaRPr sz="1300">
              <a:solidFill>
                <a:schemeClr val="dk2"/>
              </a:solidFill>
              <a:latin typeface="Lato"/>
              <a:ea typeface="Lato"/>
              <a:cs typeface="Lato"/>
              <a:sym typeface="Lato"/>
            </a:endParaRPr>
          </a:p>
          <a:p>
            <a:pPr indent="-311150" lvl="1" marL="630000" marR="0" rtl="0" algn="just">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Se evaluaron las celdas que componían la batería tomando como referencia ensayos de normas internacionales y se elaboró un procedimiento para determinar cuáles podían ser reutilizadas. </a:t>
            </a:r>
            <a:endParaRPr sz="1300">
              <a:solidFill>
                <a:schemeClr val="dk2"/>
              </a:solidFill>
              <a:latin typeface="Lato"/>
              <a:ea typeface="Lato"/>
              <a:cs typeface="Lato"/>
              <a:sym typeface="Lato"/>
            </a:endParaRPr>
          </a:p>
          <a:p>
            <a:pPr indent="-311150" lvl="1" marL="630000" marR="0" rtl="0" algn="just">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Con las celdas reutilizables se construyó un nuevo banco de baterías de segunda vida, que se utilizó en un triciclo eléctrico, obteniendo resultados de desempeño aceptables.</a:t>
            </a:r>
            <a:endParaRPr sz="1300">
              <a:solidFill>
                <a:schemeClr val="dk2"/>
              </a:solidFill>
              <a:latin typeface="Lato"/>
              <a:ea typeface="Lato"/>
              <a:cs typeface="Lato"/>
              <a:sym typeface="Lato"/>
            </a:endParaRPr>
          </a:p>
          <a:p>
            <a:pPr indent="-311150" lvl="0" marL="457200" marR="0" rtl="0" algn="just">
              <a:lnSpc>
                <a:spcPct val="150000"/>
              </a:lnSpc>
              <a:spcBef>
                <a:spcPts val="0"/>
              </a:spcBef>
              <a:spcAft>
                <a:spcPts val="0"/>
              </a:spcAft>
              <a:buClr>
                <a:schemeClr val="accent1"/>
              </a:buClr>
              <a:buSzPts val="1300"/>
              <a:buFont typeface="Lato"/>
              <a:buChar char="●"/>
            </a:pPr>
            <a:r>
              <a:rPr b="1" lang="es" sz="1300">
                <a:solidFill>
                  <a:schemeClr val="accent1"/>
                </a:solidFill>
                <a:latin typeface="Lato"/>
                <a:ea typeface="Lato"/>
                <a:cs typeface="Lato"/>
                <a:sym typeface="Lato"/>
              </a:rPr>
              <a:t>Equipo de trabajo:</a:t>
            </a:r>
            <a:endParaRPr b="1" sz="1300">
              <a:solidFill>
                <a:schemeClr val="accent1"/>
              </a:solidFill>
              <a:latin typeface="Lato"/>
              <a:ea typeface="Lato"/>
              <a:cs typeface="Lato"/>
              <a:sym typeface="Lato"/>
            </a:endParaRPr>
          </a:p>
          <a:p>
            <a:pPr indent="-311150" lvl="1" marL="914400" marR="0" rtl="0" algn="just">
              <a:lnSpc>
                <a:spcPct val="150000"/>
              </a:lnSpc>
              <a:spcBef>
                <a:spcPts val="0"/>
              </a:spcBef>
              <a:spcAft>
                <a:spcPts val="0"/>
              </a:spcAft>
              <a:buClr>
                <a:schemeClr val="dk2"/>
              </a:buClr>
              <a:buSzPts val="1300"/>
              <a:buFont typeface="Lato"/>
              <a:buChar char="○"/>
            </a:pPr>
            <a:r>
              <a:rPr lang="es" sz="1300">
                <a:solidFill>
                  <a:schemeClr val="dk2"/>
                </a:solidFill>
                <a:latin typeface="Lato"/>
                <a:ea typeface="Lato"/>
                <a:cs typeface="Lato"/>
                <a:sym typeface="Lato"/>
              </a:rPr>
              <a:t>Coordinadores: </a:t>
            </a:r>
            <a:r>
              <a:rPr lang="es" sz="1290">
                <a:solidFill>
                  <a:schemeClr val="dk2"/>
                </a:solidFill>
                <a:latin typeface="Lato"/>
                <a:ea typeface="Lato"/>
                <a:cs typeface="Lato"/>
                <a:sym typeface="Lato"/>
              </a:rPr>
              <a:t>Juan Pedro Carriquiry, Federico Arismendi, Mario Vignolo</a:t>
            </a:r>
            <a:endParaRPr sz="1290">
              <a:solidFill>
                <a:schemeClr val="dk2"/>
              </a:solidFill>
              <a:latin typeface="Lato"/>
              <a:ea typeface="Lato"/>
              <a:cs typeface="Lato"/>
              <a:sym typeface="Lato"/>
            </a:endParaRPr>
          </a:p>
          <a:p>
            <a:pPr indent="-310515" lvl="1" marL="914400" marR="0" rtl="0" algn="just">
              <a:lnSpc>
                <a:spcPct val="150000"/>
              </a:lnSpc>
              <a:spcBef>
                <a:spcPts val="0"/>
              </a:spcBef>
              <a:spcAft>
                <a:spcPts val="0"/>
              </a:spcAft>
              <a:buClr>
                <a:schemeClr val="dk2"/>
              </a:buClr>
              <a:buSzPts val="1290"/>
              <a:buFont typeface="Lato"/>
              <a:buChar char="○"/>
            </a:pPr>
            <a:r>
              <a:rPr lang="es" sz="1290">
                <a:solidFill>
                  <a:schemeClr val="dk2"/>
                </a:solidFill>
                <a:latin typeface="Lato"/>
                <a:ea typeface="Lato"/>
                <a:cs typeface="Lato"/>
                <a:sym typeface="Lato"/>
              </a:rPr>
              <a:t>Co-autores: Mariana Bustillo, Federico Calvello, Juan José Pérez (en el marco de un PFC de Ing. Eléctrica)</a:t>
            </a:r>
            <a:endParaRPr sz="1290">
              <a:solidFill>
                <a:schemeClr val="dk2"/>
              </a:solidFill>
              <a:latin typeface="Lato"/>
              <a:ea typeface="Lato"/>
              <a:cs typeface="Lato"/>
              <a:sym typeface="Lato"/>
            </a:endParaRPr>
          </a:p>
          <a:p>
            <a:pPr indent="-310515" lvl="1" marL="914400" marR="0" rtl="0" algn="just">
              <a:lnSpc>
                <a:spcPct val="150000"/>
              </a:lnSpc>
              <a:spcBef>
                <a:spcPts val="0"/>
              </a:spcBef>
              <a:spcAft>
                <a:spcPts val="0"/>
              </a:spcAft>
              <a:buClr>
                <a:schemeClr val="dk2"/>
              </a:buClr>
              <a:buSzPts val="1290"/>
              <a:buFont typeface="Lato"/>
              <a:buChar char="○"/>
            </a:pPr>
            <a:r>
              <a:rPr lang="es" sz="1290">
                <a:solidFill>
                  <a:schemeClr val="dk2"/>
                </a:solidFill>
                <a:latin typeface="Lato"/>
                <a:ea typeface="Lato"/>
                <a:cs typeface="Lato"/>
                <a:sym typeface="Lato"/>
              </a:rPr>
              <a:t>Colaborador: Green Star SRL (participación en la etapa de diseño físico del banco, fabricante del triciclo en el que sería probado el banco)</a:t>
            </a:r>
            <a:endParaRPr sz="1290">
              <a:solidFill>
                <a:schemeClr val="dk2"/>
              </a:solidFill>
              <a:latin typeface="Lato"/>
              <a:ea typeface="Lato"/>
              <a:cs typeface="Lato"/>
              <a:sym typeface="Lato"/>
            </a:endParaRPr>
          </a:p>
          <a:p>
            <a:pPr indent="0" lvl="0" marL="914400" marR="0" rtl="0" algn="just">
              <a:lnSpc>
                <a:spcPct val="150000"/>
              </a:lnSpc>
              <a:spcBef>
                <a:spcPts val="0"/>
              </a:spcBef>
              <a:spcAft>
                <a:spcPts val="0"/>
              </a:spcAft>
              <a:buNone/>
            </a:pPr>
            <a:r>
              <a:t/>
            </a:r>
            <a:endParaRPr sz="129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e24ac3c5c5_0_7"/>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1e24ac3c5c5_0_7"/>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2</a:t>
            </a:r>
            <a:r>
              <a:rPr lang="es"/>
              <a:t> - Objetivos y motivación del proyecto</a:t>
            </a:r>
            <a:endParaRPr/>
          </a:p>
        </p:txBody>
      </p:sp>
      <p:cxnSp>
        <p:nvCxnSpPr>
          <p:cNvPr id="104" name="Google Shape;104;g1e24ac3c5c5_0_7"/>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05" name="Google Shape;105;g1e24ac3c5c5_0_7"/>
          <p:cNvSpPr txBox="1"/>
          <p:nvPr/>
        </p:nvSpPr>
        <p:spPr>
          <a:xfrm>
            <a:off x="138825" y="1175375"/>
            <a:ext cx="8681400" cy="1369800"/>
          </a:xfrm>
          <a:prstGeom prst="rect">
            <a:avLst/>
          </a:prstGeom>
          <a:noFill/>
          <a:ln>
            <a:noFill/>
          </a:ln>
        </p:spPr>
        <p:txBody>
          <a:bodyPr anchorCtr="0" anchor="t" bIns="91425" lIns="91425" spcFirstLastPara="1" rIns="91425" wrap="square" tIns="91425">
            <a:noAutofit/>
          </a:bodyPr>
          <a:lstStyle/>
          <a:p>
            <a:pPr indent="-323850" lvl="0" marL="457200" marR="0" rtl="0" algn="just">
              <a:lnSpc>
                <a:spcPct val="150000"/>
              </a:lnSpc>
              <a:spcBef>
                <a:spcPts val="0"/>
              </a:spcBef>
              <a:spcAft>
                <a:spcPts val="0"/>
              </a:spcAft>
              <a:buClr>
                <a:schemeClr val="accent1"/>
              </a:buClr>
              <a:buSzPts val="1500"/>
              <a:buFont typeface="Lato"/>
              <a:buChar char="●"/>
            </a:pPr>
            <a:r>
              <a:rPr b="1" lang="es" sz="1500">
                <a:solidFill>
                  <a:schemeClr val="accent1"/>
                </a:solidFill>
                <a:latin typeface="Lato"/>
                <a:ea typeface="Lato"/>
                <a:cs typeface="Lato"/>
                <a:sym typeface="Lato"/>
              </a:rPr>
              <a:t>Objetivo general</a:t>
            </a:r>
            <a:r>
              <a:rPr b="1" i="0" lang="es" sz="1500" u="none" cap="none" strike="noStrike">
                <a:solidFill>
                  <a:schemeClr val="accent1"/>
                </a:solidFill>
                <a:latin typeface="Lato"/>
                <a:ea typeface="Lato"/>
                <a:cs typeface="Lato"/>
                <a:sym typeface="Lato"/>
              </a:rPr>
              <a:t>:</a:t>
            </a:r>
            <a:endParaRPr b="1" i="0" sz="1500" u="none" cap="none" strike="noStrike">
              <a:solidFill>
                <a:schemeClr val="accent1"/>
              </a:solidFill>
              <a:latin typeface="Lato"/>
              <a:ea typeface="Lato"/>
              <a:cs typeface="Lato"/>
              <a:sym typeface="Lato"/>
            </a:endParaRPr>
          </a:p>
          <a:p>
            <a:pPr indent="0" lvl="0" marL="457200" marR="0" rtl="0" algn="just">
              <a:lnSpc>
                <a:spcPct val="150000"/>
              </a:lnSpc>
              <a:spcBef>
                <a:spcPts val="0"/>
              </a:spcBef>
              <a:spcAft>
                <a:spcPts val="0"/>
              </a:spcAft>
              <a:buNone/>
            </a:pPr>
            <a:r>
              <a:rPr b="1" lang="es" sz="1500">
                <a:solidFill>
                  <a:schemeClr val="dk2"/>
                </a:solidFill>
                <a:highlight>
                  <a:schemeClr val="lt1"/>
                </a:highlight>
                <a:latin typeface="Lato"/>
                <a:ea typeface="Lato"/>
                <a:cs typeface="Lato"/>
                <a:sym typeface="Lato"/>
              </a:rPr>
              <a:t>Estudiar e implementar una segunda vida a una batería proveniente de un vehículo eléctrico</a:t>
            </a:r>
            <a:r>
              <a:rPr b="1" lang="es" sz="1500">
                <a:solidFill>
                  <a:schemeClr val="accent1"/>
                </a:solidFill>
                <a:highlight>
                  <a:schemeClr val="lt1"/>
                </a:highlight>
                <a:latin typeface="Lato"/>
                <a:ea typeface="Lato"/>
                <a:cs typeface="Lato"/>
                <a:sym typeface="Lato"/>
              </a:rPr>
              <a:t>  </a:t>
            </a:r>
            <a:r>
              <a:rPr b="1" i="0" lang="es" sz="1500" u="none" cap="none" strike="noStrike">
                <a:solidFill>
                  <a:srgbClr val="674EA7"/>
                </a:solidFill>
                <a:highlight>
                  <a:schemeClr val="lt1"/>
                </a:highlight>
                <a:latin typeface="Lato"/>
                <a:ea typeface="Lato"/>
                <a:cs typeface="Lato"/>
                <a:sym typeface="Lato"/>
              </a:rPr>
              <a:t> </a:t>
            </a:r>
            <a:endParaRPr b="1" i="0" sz="1500" u="none" cap="none" strike="noStrike">
              <a:solidFill>
                <a:srgbClr val="674EA7"/>
              </a:solidFill>
              <a:highlight>
                <a:schemeClr val="lt1"/>
              </a:highlight>
              <a:latin typeface="Lato"/>
              <a:ea typeface="Lato"/>
              <a:cs typeface="Lato"/>
              <a:sym typeface="Lato"/>
            </a:endParaRPr>
          </a:p>
          <a:p>
            <a:pPr indent="-323850" lvl="1" marL="914400" marR="0" rtl="0" algn="just">
              <a:lnSpc>
                <a:spcPct val="150000"/>
              </a:lnSpc>
              <a:spcBef>
                <a:spcPts val="0"/>
              </a:spcBef>
              <a:spcAft>
                <a:spcPts val="0"/>
              </a:spcAft>
              <a:buSzPts val="1500"/>
              <a:buFont typeface="Lato"/>
              <a:buChar char="○"/>
            </a:pPr>
            <a:r>
              <a:rPr lang="es" sz="1500">
                <a:solidFill>
                  <a:schemeClr val="dk2"/>
                </a:solidFill>
                <a:latin typeface="Lato"/>
                <a:ea typeface="Lato"/>
                <a:cs typeface="Lato"/>
                <a:sym typeface="Lato"/>
              </a:rPr>
              <a:t>Elaborar un método para identificar celdas reutilizables</a:t>
            </a:r>
            <a:endParaRPr sz="1500">
              <a:solidFill>
                <a:schemeClr val="dk2"/>
              </a:solidFill>
              <a:latin typeface="Lato"/>
              <a:ea typeface="Lato"/>
              <a:cs typeface="Lato"/>
              <a:sym typeface="Lato"/>
            </a:endParaRPr>
          </a:p>
          <a:p>
            <a:pPr indent="-323850" lvl="1" marL="914400" marR="0" rtl="0" algn="just">
              <a:lnSpc>
                <a:spcPct val="150000"/>
              </a:lnSpc>
              <a:spcBef>
                <a:spcPts val="0"/>
              </a:spcBef>
              <a:spcAft>
                <a:spcPts val="0"/>
              </a:spcAft>
              <a:buClr>
                <a:schemeClr val="dk2"/>
              </a:buClr>
              <a:buSzPts val="1500"/>
              <a:buFont typeface="Lato"/>
              <a:buChar char="○"/>
            </a:pPr>
            <a:r>
              <a:rPr lang="es" sz="1500">
                <a:solidFill>
                  <a:schemeClr val="dk2"/>
                </a:solidFill>
                <a:latin typeface="Lato"/>
                <a:ea typeface="Lato"/>
                <a:cs typeface="Lato"/>
                <a:sym typeface="Lato"/>
              </a:rPr>
              <a:t>Construir un banco de baterías reutilizado</a:t>
            </a:r>
            <a:endParaRPr sz="1500">
              <a:solidFill>
                <a:schemeClr val="dk2"/>
              </a:solidFill>
              <a:latin typeface="Lato"/>
              <a:ea typeface="Lato"/>
              <a:cs typeface="Lato"/>
              <a:sym typeface="Lato"/>
            </a:endParaRPr>
          </a:p>
          <a:p>
            <a:pPr indent="-323850" lvl="1" marL="914400" marR="0" rtl="0" algn="just">
              <a:lnSpc>
                <a:spcPct val="150000"/>
              </a:lnSpc>
              <a:spcBef>
                <a:spcPts val="0"/>
              </a:spcBef>
              <a:spcAft>
                <a:spcPts val="0"/>
              </a:spcAft>
              <a:buClr>
                <a:schemeClr val="dk2"/>
              </a:buClr>
              <a:buSzPts val="1500"/>
              <a:buFont typeface="Lato"/>
              <a:buChar char="○"/>
            </a:pPr>
            <a:r>
              <a:rPr lang="es" sz="1500">
                <a:solidFill>
                  <a:schemeClr val="dk2"/>
                </a:solidFill>
                <a:latin typeface="Lato"/>
                <a:ea typeface="Lato"/>
                <a:cs typeface="Lato"/>
                <a:sym typeface="Lato"/>
              </a:rPr>
              <a:t>Utilizar el banco en un vehículo eléctrico</a:t>
            </a:r>
            <a:endParaRPr sz="1500">
              <a:solidFill>
                <a:schemeClr val="dk2"/>
              </a:solidFill>
              <a:latin typeface="Lato"/>
              <a:ea typeface="Lato"/>
              <a:cs typeface="Lato"/>
              <a:sym typeface="Lato"/>
            </a:endParaRPr>
          </a:p>
          <a:p>
            <a:pPr indent="-323850" lvl="1" marL="914400" marR="0" rtl="0" algn="just">
              <a:lnSpc>
                <a:spcPct val="150000"/>
              </a:lnSpc>
              <a:spcBef>
                <a:spcPts val="0"/>
              </a:spcBef>
              <a:spcAft>
                <a:spcPts val="0"/>
              </a:spcAft>
              <a:buClr>
                <a:schemeClr val="dk2"/>
              </a:buClr>
              <a:buSzPts val="1500"/>
              <a:buFont typeface="Lato"/>
              <a:buChar char="○"/>
            </a:pPr>
            <a:r>
              <a:rPr lang="es" sz="1500">
                <a:solidFill>
                  <a:schemeClr val="dk2"/>
                </a:solidFill>
                <a:latin typeface="Lato"/>
                <a:ea typeface="Lato"/>
                <a:cs typeface="Lato"/>
                <a:sym typeface="Lato"/>
              </a:rPr>
              <a:t>Estudiar la viabilidad económica del proceso</a:t>
            </a:r>
            <a:endParaRPr sz="1500">
              <a:solidFill>
                <a:schemeClr val="dk2"/>
              </a:solidFill>
              <a:latin typeface="Lato"/>
              <a:ea typeface="Lato"/>
              <a:cs typeface="Lato"/>
              <a:sym typeface="Lato"/>
            </a:endParaRPr>
          </a:p>
          <a:p>
            <a:pPr indent="-323850" lvl="0" marL="457200" marR="0" rtl="0" algn="l">
              <a:lnSpc>
                <a:spcPct val="150000"/>
              </a:lnSpc>
              <a:spcBef>
                <a:spcPts val="0"/>
              </a:spcBef>
              <a:spcAft>
                <a:spcPts val="0"/>
              </a:spcAft>
              <a:buClr>
                <a:schemeClr val="accent1"/>
              </a:buClr>
              <a:buSzPts val="1500"/>
              <a:buFont typeface="Lato"/>
              <a:buChar char="●"/>
            </a:pPr>
            <a:r>
              <a:rPr b="1" lang="es" sz="1500">
                <a:solidFill>
                  <a:schemeClr val="accent1"/>
                </a:solidFill>
                <a:latin typeface="Lato"/>
                <a:ea typeface="Lato"/>
                <a:cs typeface="Lato"/>
                <a:sym typeface="Lato"/>
              </a:rPr>
              <a:t>¿Por qué reutilizar baterías?</a:t>
            </a:r>
            <a:r>
              <a:rPr b="1" i="0" lang="es" sz="1500" u="none" cap="none" strike="noStrike">
                <a:solidFill>
                  <a:schemeClr val="accent1"/>
                </a:solidFill>
                <a:latin typeface="Lato"/>
                <a:ea typeface="Lato"/>
                <a:cs typeface="Lato"/>
                <a:sym typeface="Lato"/>
              </a:rPr>
              <a:t> </a:t>
            </a:r>
            <a:endParaRPr b="1" i="0" sz="1500" u="none" cap="none" strike="noStrike">
              <a:solidFill>
                <a:schemeClr val="accent1"/>
              </a:solidFill>
              <a:latin typeface="Lato"/>
              <a:ea typeface="Lato"/>
              <a:cs typeface="Lato"/>
              <a:sym typeface="Lato"/>
            </a:endParaRPr>
          </a:p>
          <a:p>
            <a:pPr indent="-323850" lvl="1" marL="914400" marR="0" rtl="0" algn="just">
              <a:lnSpc>
                <a:spcPct val="150000"/>
              </a:lnSpc>
              <a:spcBef>
                <a:spcPts val="0"/>
              </a:spcBef>
              <a:spcAft>
                <a:spcPts val="0"/>
              </a:spcAft>
              <a:buClr>
                <a:schemeClr val="dk2"/>
              </a:buClr>
              <a:buSzPts val="1500"/>
              <a:buFont typeface="Lato"/>
              <a:buChar char="○"/>
            </a:pPr>
            <a:r>
              <a:rPr lang="es" sz="1500">
                <a:solidFill>
                  <a:schemeClr val="dk2"/>
                </a:solidFill>
                <a:latin typeface="Lato"/>
                <a:ea typeface="Lato"/>
                <a:cs typeface="Lato"/>
                <a:sym typeface="Lato"/>
              </a:rPr>
              <a:t>Para 2030 existirán 1,5 millones de baterías de electromovilidad que habrán llegado al fin de su primera vida útil</a:t>
            </a:r>
            <a:r>
              <a:rPr b="0" i="0" lang="es" sz="1500" u="none" cap="none" strike="noStrike">
                <a:solidFill>
                  <a:schemeClr val="dk2"/>
                </a:solidFill>
                <a:latin typeface="Lato"/>
                <a:ea typeface="Lato"/>
                <a:cs typeface="Lato"/>
                <a:sym typeface="Lato"/>
              </a:rPr>
              <a:t>. </a:t>
            </a:r>
            <a:endParaRPr b="0" i="0" sz="1500" u="none" cap="none" strike="noStrike">
              <a:solidFill>
                <a:schemeClr val="dk2"/>
              </a:solidFill>
              <a:latin typeface="Lato"/>
              <a:ea typeface="Lato"/>
              <a:cs typeface="Lato"/>
              <a:sym typeface="Lato"/>
            </a:endParaRPr>
          </a:p>
          <a:p>
            <a:pPr indent="-323850" lvl="1" marL="914400" marR="0" rtl="0" algn="just">
              <a:lnSpc>
                <a:spcPct val="150000"/>
              </a:lnSpc>
              <a:spcBef>
                <a:spcPts val="0"/>
              </a:spcBef>
              <a:spcAft>
                <a:spcPts val="0"/>
              </a:spcAft>
              <a:buClr>
                <a:schemeClr val="dk2"/>
              </a:buClr>
              <a:buSzPts val="1500"/>
              <a:buFont typeface="Lato"/>
              <a:buChar char="○"/>
            </a:pPr>
            <a:r>
              <a:rPr lang="es" sz="1500">
                <a:solidFill>
                  <a:schemeClr val="dk2"/>
                </a:solidFill>
                <a:latin typeface="Lato"/>
                <a:ea typeface="Lato"/>
                <a:cs typeface="Lato"/>
                <a:sym typeface="Lato"/>
              </a:rPr>
              <a:t>Son reemplazadas de los vehículos cuando su capacidad y potencia se reduce al 60-80% del valor que tenían en su BOL. Se pueden reutilizar en aplicaciones con baja tasa de demanda.</a:t>
            </a:r>
            <a:endParaRPr b="1" i="0" sz="1400" u="none" cap="none" strike="noStrike">
              <a:solidFill>
                <a:srgbClr val="674EA7"/>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e24ac3c5c5_0_16"/>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1e24ac3c5c5_0_16"/>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3</a:t>
            </a:r>
            <a:r>
              <a:rPr lang="es"/>
              <a:t> - Cronograma</a:t>
            </a:r>
            <a:endParaRPr/>
          </a:p>
        </p:txBody>
      </p:sp>
      <p:cxnSp>
        <p:nvCxnSpPr>
          <p:cNvPr id="112" name="Google Shape;112;g1e24ac3c5c5_0_16"/>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13" name="Google Shape;113;g1e24ac3c5c5_0_16"/>
          <p:cNvSpPr txBox="1"/>
          <p:nvPr/>
        </p:nvSpPr>
        <p:spPr>
          <a:xfrm>
            <a:off x="138825" y="1175375"/>
            <a:ext cx="8681400" cy="1369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t/>
            </a:r>
            <a:endParaRPr b="1" i="0" sz="1400" u="none" cap="none" strike="noStrike">
              <a:solidFill>
                <a:srgbClr val="674EA7"/>
              </a:solidFill>
              <a:latin typeface="Lato"/>
              <a:ea typeface="Lato"/>
              <a:cs typeface="Lato"/>
              <a:sym typeface="Lato"/>
            </a:endParaRPr>
          </a:p>
        </p:txBody>
      </p:sp>
      <p:pic>
        <p:nvPicPr>
          <p:cNvPr id="114" name="Google Shape;114;g1e24ac3c5c5_0_16"/>
          <p:cNvPicPr preferRelativeResize="0"/>
          <p:nvPr/>
        </p:nvPicPr>
        <p:blipFill rotWithShape="1">
          <a:blip r:embed="rId3">
            <a:alphaModFix/>
          </a:blip>
          <a:srcRect b="2353" l="533" r="720" t="0"/>
          <a:stretch/>
        </p:blipFill>
        <p:spPr>
          <a:xfrm>
            <a:off x="1665514" y="1068750"/>
            <a:ext cx="5796172" cy="2381310"/>
          </a:xfrm>
          <a:prstGeom prst="rect">
            <a:avLst/>
          </a:prstGeom>
          <a:noFill/>
          <a:ln>
            <a:noFill/>
          </a:ln>
        </p:spPr>
      </p:pic>
      <p:pic>
        <p:nvPicPr>
          <p:cNvPr id="115" name="Google Shape;115;g1e24ac3c5c5_0_16"/>
          <p:cNvPicPr preferRelativeResize="0"/>
          <p:nvPr/>
        </p:nvPicPr>
        <p:blipFill>
          <a:blip r:embed="rId4">
            <a:alphaModFix/>
          </a:blip>
          <a:stretch>
            <a:fillRect/>
          </a:stretch>
        </p:blipFill>
        <p:spPr>
          <a:xfrm>
            <a:off x="1665514" y="3450063"/>
            <a:ext cx="5796173" cy="15358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e24ac3c5c5_0_26"/>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1e24ac3c5c5_0_26"/>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3 - Cronograma</a:t>
            </a:r>
            <a:endParaRPr/>
          </a:p>
        </p:txBody>
      </p:sp>
      <p:cxnSp>
        <p:nvCxnSpPr>
          <p:cNvPr id="122" name="Google Shape;122;g1e24ac3c5c5_0_26"/>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23" name="Google Shape;123;g1e24ac3c5c5_0_26"/>
          <p:cNvSpPr txBox="1"/>
          <p:nvPr/>
        </p:nvSpPr>
        <p:spPr>
          <a:xfrm>
            <a:off x="138825" y="1175375"/>
            <a:ext cx="8681400" cy="1369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t/>
            </a:r>
            <a:endParaRPr b="1" i="0" sz="1400" u="none" cap="none" strike="noStrike">
              <a:solidFill>
                <a:srgbClr val="674EA7"/>
              </a:solidFill>
              <a:latin typeface="Lato"/>
              <a:ea typeface="Lato"/>
              <a:cs typeface="Lato"/>
              <a:sym typeface="Lato"/>
            </a:endParaRPr>
          </a:p>
        </p:txBody>
      </p:sp>
      <p:pic>
        <p:nvPicPr>
          <p:cNvPr id="124" name="Google Shape;124;g1e24ac3c5c5_0_26"/>
          <p:cNvPicPr preferRelativeResize="0"/>
          <p:nvPr/>
        </p:nvPicPr>
        <p:blipFill rotWithShape="1">
          <a:blip r:embed="rId3">
            <a:alphaModFix/>
          </a:blip>
          <a:srcRect b="64595" l="533" r="720" t="0"/>
          <a:stretch/>
        </p:blipFill>
        <p:spPr>
          <a:xfrm>
            <a:off x="1665525" y="1068750"/>
            <a:ext cx="5796151" cy="863400"/>
          </a:xfrm>
          <a:prstGeom prst="rect">
            <a:avLst/>
          </a:prstGeom>
          <a:noFill/>
          <a:ln>
            <a:noFill/>
          </a:ln>
        </p:spPr>
      </p:pic>
      <p:pic>
        <p:nvPicPr>
          <p:cNvPr id="125" name="Google Shape;125;g1e24ac3c5c5_0_26"/>
          <p:cNvPicPr preferRelativeResize="0"/>
          <p:nvPr/>
        </p:nvPicPr>
        <p:blipFill>
          <a:blip r:embed="rId4">
            <a:alphaModFix/>
          </a:blip>
          <a:stretch>
            <a:fillRect/>
          </a:stretch>
        </p:blipFill>
        <p:spPr>
          <a:xfrm>
            <a:off x="1673925" y="1932148"/>
            <a:ext cx="5796149" cy="1693801"/>
          </a:xfrm>
          <a:prstGeom prst="rect">
            <a:avLst/>
          </a:prstGeom>
          <a:noFill/>
          <a:ln>
            <a:noFill/>
          </a:ln>
        </p:spPr>
      </p:pic>
      <p:pic>
        <p:nvPicPr>
          <p:cNvPr id="126" name="Google Shape;126;g1e24ac3c5c5_0_26"/>
          <p:cNvPicPr preferRelativeResize="0"/>
          <p:nvPr/>
        </p:nvPicPr>
        <p:blipFill rotWithShape="1">
          <a:blip r:embed="rId5">
            <a:alphaModFix/>
          </a:blip>
          <a:srcRect b="63511" l="0" r="0" t="0"/>
          <a:stretch/>
        </p:blipFill>
        <p:spPr>
          <a:xfrm>
            <a:off x="1673925" y="3625949"/>
            <a:ext cx="5796149" cy="1195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e24ac3c5c5_0_37"/>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1e24ac3c5c5_0_37"/>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3 - Cronograma</a:t>
            </a:r>
            <a:endParaRPr/>
          </a:p>
        </p:txBody>
      </p:sp>
      <p:cxnSp>
        <p:nvCxnSpPr>
          <p:cNvPr id="133" name="Google Shape;133;g1e24ac3c5c5_0_37"/>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34" name="Google Shape;134;g1e24ac3c5c5_0_37"/>
          <p:cNvSpPr txBox="1"/>
          <p:nvPr/>
        </p:nvSpPr>
        <p:spPr>
          <a:xfrm>
            <a:off x="138825" y="1175375"/>
            <a:ext cx="8681400" cy="1369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t/>
            </a:r>
            <a:endParaRPr b="1" i="0" sz="1400" u="none" cap="none" strike="noStrike">
              <a:solidFill>
                <a:srgbClr val="674EA7"/>
              </a:solidFill>
              <a:latin typeface="Lato"/>
              <a:ea typeface="Lato"/>
              <a:cs typeface="Lato"/>
              <a:sym typeface="Lato"/>
            </a:endParaRPr>
          </a:p>
        </p:txBody>
      </p:sp>
      <p:pic>
        <p:nvPicPr>
          <p:cNvPr id="135" name="Google Shape;135;g1e24ac3c5c5_0_37"/>
          <p:cNvPicPr preferRelativeResize="0"/>
          <p:nvPr/>
        </p:nvPicPr>
        <p:blipFill rotWithShape="1">
          <a:blip r:embed="rId3">
            <a:alphaModFix/>
          </a:blip>
          <a:srcRect b="64595" l="533" r="720" t="0"/>
          <a:stretch/>
        </p:blipFill>
        <p:spPr>
          <a:xfrm>
            <a:off x="1665525" y="1068750"/>
            <a:ext cx="5796151" cy="863400"/>
          </a:xfrm>
          <a:prstGeom prst="rect">
            <a:avLst/>
          </a:prstGeom>
          <a:noFill/>
          <a:ln>
            <a:noFill/>
          </a:ln>
        </p:spPr>
      </p:pic>
      <p:pic>
        <p:nvPicPr>
          <p:cNvPr id="136" name="Google Shape;136;g1e24ac3c5c5_0_37"/>
          <p:cNvPicPr preferRelativeResize="0"/>
          <p:nvPr/>
        </p:nvPicPr>
        <p:blipFill rotWithShape="1">
          <a:blip r:embed="rId4">
            <a:alphaModFix/>
          </a:blip>
          <a:srcRect b="1532" l="0" r="0" t="36413"/>
          <a:stretch/>
        </p:blipFill>
        <p:spPr>
          <a:xfrm>
            <a:off x="1668950" y="1885600"/>
            <a:ext cx="5796149" cy="2033474"/>
          </a:xfrm>
          <a:prstGeom prst="rect">
            <a:avLst/>
          </a:prstGeom>
          <a:noFill/>
          <a:ln>
            <a:noFill/>
          </a:ln>
        </p:spPr>
      </p:pic>
      <p:pic>
        <p:nvPicPr>
          <p:cNvPr id="137" name="Google Shape;137;g1e24ac3c5c5_0_37"/>
          <p:cNvPicPr preferRelativeResize="0"/>
          <p:nvPr/>
        </p:nvPicPr>
        <p:blipFill rotWithShape="1">
          <a:blip r:embed="rId5">
            <a:alphaModFix/>
          </a:blip>
          <a:srcRect b="79324" l="0" r="0" t="2394"/>
          <a:stretch/>
        </p:blipFill>
        <p:spPr>
          <a:xfrm>
            <a:off x="1665525" y="3919075"/>
            <a:ext cx="5796149" cy="44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e24ac3c5c5_0_48"/>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e24ac3c5c5_0_48"/>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3 - Cronograma</a:t>
            </a:r>
            <a:endParaRPr/>
          </a:p>
        </p:txBody>
      </p:sp>
      <p:cxnSp>
        <p:nvCxnSpPr>
          <p:cNvPr id="144" name="Google Shape;144;g1e24ac3c5c5_0_48"/>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45" name="Google Shape;145;g1e24ac3c5c5_0_48"/>
          <p:cNvSpPr txBox="1"/>
          <p:nvPr/>
        </p:nvSpPr>
        <p:spPr>
          <a:xfrm>
            <a:off x="138825" y="1175375"/>
            <a:ext cx="8681400" cy="1369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None/>
            </a:pPr>
            <a:r>
              <a:t/>
            </a:r>
            <a:endParaRPr b="1" i="0" sz="1400" u="none" cap="none" strike="noStrike">
              <a:solidFill>
                <a:srgbClr val="674EA7"/>
              </a:solidFill>
              <a:latin typeface="Lato"/>
              <a:ea typeface="Lato"/>
              <a:cs typeface="Lato"/>
              <a:sym typeface="Lato"/>
            </a:endParaRPr>
          </a:p>
        </p:txBody>
      </p:sp>
      <p:pic>
        <p:nvPicPr>
          <p:cNvPr id="146" name="Google Shape;146;g1e24ac3c5c5_0_48"/>
          <p:cNvPicPr preferRelativeResize="0"/>
          <p:nvPr/>
        </p:nvPicPr>
        <p:blipFill rotWithShape="1">
          <a:blip r:embed="rId3">
            <a:alphaModFix/>
          </a:blip>
          <a:srcRect b="64595" l="533" r="720" t="0"/>
          <a:stretch/>
        </p:blipFill>
        <p:spPr>
          <a:xfrm>
            <a:off x="1673925" y="1536350"/>
            <a:ext cx="5796151" cy="863400"/>
          </a:xfrm>
          <a:prstGeom prst="rect">
            <a:avLst/>
          </a:prstGeom>
          <a:noFill/>
          <a:ln>
            <a:noFill/>
          </a:ln>
        </p:spPr>
      </p:pic>
      <p:pic>
        <p:nvPicPr>
          <p:cNvPr id="147" name="Google Shape;147;g1e24ac3c5c5_0_48"/>
          <p:cNvPicPr preferRelativeResize="0"/>
          <p:nvPr/>
        </p:nvPicPr>
        <p:blipFill rotWithShape="1">
          <a:blip r:embed="rId4">
            <a:alphaModFix/>
          </a:blip>
          <a:srcRect b="-2389" l="0" r="0" t="20823"/>
          <a:stretch/>
        </p:blipFill>
        <p:spPr>
          <a:xfrm>
            <a:off x="1673925" y="2399750"/>
            <a:ext cx="5796149" cy="1989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2c40642a47_2_18"/>
          <p:cNvSpPr/>
          <p:nvPr/>
        </p:nvSpPr>
        <p:spPr>
          <a:xfrm>
            <a:off x="-9925" y="0"/>
            <a:ext cx="9153900" cy="885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2c40642a47_2_18"/>
          <p:cNvSpPr txBox="1"/>
          <p:nvPr>
            <p:ph type="title"/>
          </p:nvPr>
        </p:nvSpPr>
        <p:spPr>
          <a:xfrm>
            <a:off x="303300" y="182975"/>
            <a:ext cx="8520600" cy="63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4 - Batería estudiada</a:t>
            </a:r>
            <a:endParaRPr/>
          </a:p>
        </p:txBody>
      </p:sp>
      <p:cxnSp>
        <p:nvCxnSpPr>
          <p:cNvPr id="154" name="Google Shape;154;g22c40642a47_2_18"/>
          <p:cNvCxnSpPr/>
          <p:nvPr/>
        </p:nvCxnSpPr>
        <p:spPr>
          <a:xfrm>
            <a:off x="-9925" y="916350"/>
            <a:ext cx="9153900" cy="0"/>
          </a:xfrm>
          <a:prstGeom prst="straightConnector1">
            <a:avLst/>
          </a:prstGeom>
          <a:noFill/>
          <a:ln cap="flat" cmpd="sng" w="38100">
            <a:solidFill>
              <a:schemeClr val="accent1"/>
            </a:solidFill>
            <a:prstDash val="solid"/>
            <a:round/>
            <a:headEnd len="med" w="med" type="none"/>
            <a:tailEnd len="med" w="med" type="none"/>
          </a:ln>
        </p:spPr>
      </p:cxnSp>
      <p:sp>
        <p:nvSpPr>
          <p:cNvPr id="155" name="Google Shape;155;g22c40642a47_2_18"/>
          <p:cNvSpPr txBox="1"/>
          <p:nvPr/>
        </p:nvSpPr>
        <p:spPr>
          <a:xfrm>
            <a:off x="238075" y="1384350"/>
            <a:ext cx="3602700" cy="1973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Origen: Vehículo eléctrico monoplaza</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Tecnología: LiFePO</a:t>
            </a:r>
            <a:r>
              <a:rPr b="0" baseline="-25000" i="0" lang="es" u="none" cap="none" strike="noStrike">
                <a:solidFill>
                  <a:srgbClr val="000000"/>
                </a:solidFill>
                <a:latin typeface="Lato"/>
                <a:ea typeface="Lato"/>
                <a:cs typeface="Lato"/>
                <a:sym typeface="Lato"/>
              </a:rPr>
              <a:t>4</a:t>
            </a:r>
            <a:endParaRPr b="0" baseline="-2500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Número de celdas: 24 (en serie)</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Capacidad: 50 Ah</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Tensión nominal de celda: 3,2 V </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Sin fabricante identificado </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Sin envoltura metálica</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Sin BMS</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Interconexión: Bornes soldados</a:t>
            </a:r>
            <a:endParaRPr b="0" i="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0" i="0" lang="es" u="none" cap="none" strike="noStrike">
                <a:solidFill>
                  <a:srgbClr val="000000"/>
                </a:solidFill>
                <a:latin typeface="Lato"/>
                <a:ea typeface="Lato"/>
                <a:cs typeface="Lato"/>
                <a:sym typeface="Lato"/>
              </a:rPr>
              <a:t>Motivo de descarte: falla por sobretensión durante la carga</a:t>
            </a:r>
            <a:endParaRPr b="0" i="0" u="none" cap="none" strike="noStrike">
              <a:solidFill>
                <a:srgbClr val="000000"/>
              </a:solidFill>
              <a:latin typeface="Lato"/>
              <a:ea typeface="Lato"/>
              <a:cs typeface="Lato"/>
              <a:sym typeface="Lato"/>
            </a:endParaRPr>
          </a:p>
        </p:txBody>
      </p:sp>
      <p:pic>
        <p:nvPicPr>
          <p:cNvPr id="156" name="Google Shape;156;g22c40642a47_2_18"/>
          <p:cNvPicPr preferRelativeResize="0"/>
          <p:nvPr/>
        </p:nvPicPr>
        <p:blipFill rotWithShape="1">
          <a:blip r:embed="rId3">
            <a:alphaModFix/>
          </a:blip>
          <a:srcRect b="9709" l="6890" r="12801" t="7795"/>
          <a:stretch/>
        </p:blipFill>
        <p:spPr>
          <a:xfrm>
            <a:off x="3924045" y="2932087"/>
            <a:ext cx="2561904" cy="1973700"/>
          </a:xfrm>
          <a:prstGeom prst="rect">
            <a:avLst/>
          </a:prstGeom>
          <a:noFill/>
          <a:ln>
            <a:noFill/>
          </a:ln>
        </p:spPr>
      </p:pic>
      <p:pic>
        <p:nvPicPr>
          <p:cNvPr id="157" name="Google Shape;157;g22c40642a47_2_18"/>
          <p:cNvPicPr preferRelativeResize="0"/>
          <p:nvPr/>
        </p:nvPicPr>
        <p:blipFill>
          <a:blip r:embed="rId4">
            <a:alphaModFix/>
          </a:blip>
          <a:stretch>
            <a:fillRect/>
          </a:stretch>
        </p:blipFill>
        <p:spPr>
          <a:xfrm>
            <a:off x="5504525" y="1384349"/>
            <a:ext cx="2131100" cy="1417974"/>
          </a:xfrm>
          <a:prstGeom prst="rect">
            <a:avLst/>
          </a:prstGeom>
          <a:noFill/>
          <a:ln>
            <a:noFill/>
          </a:ln>
        </p:spPr>
      </p:pic>
      <p:pic>
        <p:nvPicPr>
          <p:cNvPr id="158" name="Google Shape;158;g22c40642a47_2_18"/>
          <p:cNvPicPr preferRelativeResize="0"/>
          <p:nvPr/>
        </p:nvPicPr>
        <p:blipFill rotWithShape="1">
          <a:blip r:embed="rId5">
            <a:alphaModFix/>
          </a:blip>
          <a:srcRect b="0" l="13427" r="0" t="13867"/>
          <a:stretch/>
        </p:blipFill>
        <p:spPr>
          <a:xfrm>
            <a:off x="6639475" y="2932075"/>
            <a:ext cx="2276985" cy="1973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