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31.png" ContentType="image/png"/>
  <Override PartName="/ppt/media/image7.jpeg" ContentType="image/jpeg"/>
  <Override PartName="/ppt/media/image1.png" ContentType="image/png"/>
  <Override PartName="/ppt/media/image13.wmf" ContentType="image/x-wmf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29.png" ContentType="image/png"/>
  <Override PartName="/ppt/media/image14.jpeg" ContentType="image/jpeg"/>
  <Override PartName="/ppt/media/image27.wmf" ContentType="image/x-wmf"/>
  <Override PartName="/ppt/media/image15.png" ContentType="image/png"/>
  <Override PartName="/ppt/media/image16.png" ContentType="image/png"/>
  <Override PartName="/ppt/media/image17.png" ContentType="image/png"/>
  <Override PartName="/ppt/media/image18.wmf" ContentType="image/x-wmf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wmf" ContentType="image/x-wmf"/>
  <Override PartName="/ppt/media/image28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00160" y="505260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5428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10016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5412960" y="4455720"/>
            <a:ext cx="1432080" cy="11426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5412960" y="4455720"/>
            <a:ext cx="1432080" cy="1142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097280" y="2165760"/>
            <a:ext cx="100580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0016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5428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100160" y="505260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100160" y="505260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5428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10016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5412960" y="4455720"/>
            <a:ext cx="1432080" cy="114264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5412960" y="4455720"/>
            <a:ext cx="1432080" cy="1142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97280" y="2165760"/>
            <a:ext cx="100580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10016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114264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54280" y="505260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lIns="0" rIns="0" tIns="0" bIns="0" anchor="ctr"/>
          <a:p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0016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54280" y="4455720"/>
            <a:ext cx="49082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00160" y="5052600"/>
            <a:ext cx="10058040" cy="544680"/>
          </a:xfrm>
          <a:prstGeom prst="rect">
            <a:avLst/>
          </a:prstGeom>
        </p:spPr>
        <p:txBody>
          <a:bodyPr lIns="0" rIns="0" tIns="0" bIns="0"/>
          <a:p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/>
          <a:p>
            <a:pPr>
              <a:lnSpc>
                <a:spcPct val="85000"/>
              </a:lnSpc>
            </a:pPr>
            <a:r>
              <a:rPr lang="en-US" sz="8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ES" sz="2400" spc="199" strike="noStrike" cap="all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editar el estilo de subtítulo del patrón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21/07/23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D21785-E894-4E59-B4BC-932E7401565A}" type="slidenum">
              <a:rPr lang="es-E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Line 11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n-US" sz="14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n-US" sz="14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n-US" sz="14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10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esquemaEditar el estilo de texto del patrón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384120" indent="-182520">
              <a:lnSpc>
                <a:spcPct val="100000"/>
              </a:lnSpc>
              <a:buClr>
                <a:srgbClr val="3a8fe1"/>
              </a:buClr>
              <a:buFont typeface="Calibri"/>
              <a:buChar char="◦"/>
            </a:pPr>
            <a:r>
              <a:rPr lang="en-US" sz="1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567000" indent="-182520">
              <a:lnSpc>
                <a:spcPct val="100000"/>
              </a:lnSpc>
              <a:buClr>
                <a:srgbClr val="3a8fe1"/>
              </a:buClr>
              <a:buFont typeface="Calibri"/>
              <a:buChar char="◦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749880" indent="-182520">
              <a:lnSpc>
                <a:spcPct val="100000"/>
              </a:lnSpc>
              <a:buClr>
                <a:srgbClr val="3a8fe1"/>
              </a:buClr>
              <a:buFont typeface="Calibri"/>
              <a:buChar char="◦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932760" indent="-182520">
              <a:lnSpc>
                <a:spcPct val="100000"/>
              </a:lnSpc>
              <a:buClr>
                <a:srgbClr val="3a8fe1"/>
              </a:buClr>
              <a:buFont typeface="Calibri"/>
              <a:buChar char="◦"/>
            </a:pPr>
            <a:r>
              <a:rPr lang="en-US" sz="1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21/07/23</a:t>
            </a:r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/>
          <a:p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3E80A74-180F-4E9B-A050-9A1F9AC9683C}" type="slidenum">
              <a:rPr lang="es-E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097280" y="-80640"/>
            <a:ext cx="1036008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Desafíos regulatorios en la nueva industria eléctrica</a:t>
            </a:r>
            <a:r>
              <a:rPr lang="en-US" sz="72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028760" y="4388760"/>
            <a:ext cx="4583520" cy="114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s-ES" sz="24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Dr. Ing. Mario Vignolo</a:t>
            </a:r>
            <a:r>
              <a:rPr b="1" lang="es-ES" sz="24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r>
              <a:rPr b="1" lang="es-ES" sz="24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r>
              <a:rPr b="1" lang="es-ES" sz="24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Imagen 10" descr=""/>
          <p:cNvPicPr/>
          <p:nvPr/>
        </p:nvPicPr>
        <p:blipFill>
          <a:blip r:embed="rId1"/>
          <a:stretch/>
        </p:blipFill>
        <p:spPr>
          <a:xfrm>
            <a:off x="1097280" y="120960"/>
            <a:ext cx="6383160" cy="12661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809640" y="5471280"/>
            <a:ext cx="10647720" cy="99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20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CICLO DE SEMINARIOS SOBRE ENERGIA DEL IMERL</a:t>
            </a:r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                   </a:t>
            </a:r>
            <a:r>
              <a:rPr b="1" lang="es-ES" sz="20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 de julio de 2023</a:t>
            </a:r>
            <a:r>
              <a:rPr b="1" lang="es-ES" sz="20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r>
              <a:rPr b="1" lang="es-ES" sz="20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r>
              <a:rPr b="1" lang="es-ES" sz="2400" spc="199" strike="noStrike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endParaRPr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Dimensiones de los cambios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4"/>
          <p:cNvSpPr/>
          <p:nvPr/>
        </p:nvSpPr>
        <p:spPr>
          <a:xfrm>
            <a:off x="1338480" y="2167200"/>
            <a:ext cx="9064080" cy="292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DOS DIMENSIONES DIFERENTES QUE DEBEN SER TRATADAS EN FORMA INDEPENDIENTE: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REESTRUCTURA PROPIAMENTE DICHA (Introducción de competencia donde es posible)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CAMBIOS EN LA PROPIEDAD DE LOS ACTIVOS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Dimensiones de los cambios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4"/>
          <p:cNvSpPr/>
          <p:nvPr/>
        </p:nvSpPr>
        <p:spPr>
          <a:xfrm>
            <a:off x="1232280" y="2167200"/>
            <a:ext cx="10071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PROPIEDAD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(I) DEL ESTADO CON GESTIÓN DEL EJECUTIVO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(II) DEL ESTADO CON GESTIÓN INDEPENDIENTE (Empresa Pública)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(III)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Dimensiones de los cambios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4"/>
          <p:cNvSpPr/>
          <p:nvPr/>
        </p:nvSpPr>
        <p:spPr>
          <a:xfrm>
            <a:off x="1126440" y="1968480"/>
            <a:ext cx="9905760" cy="392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ESTRUCTURA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(I)  NO  EXISTE  COMPETENCIA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(II) COMPETENCIA EN GENERACIÓN   SOLAMENTE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(III)  COMPETENCIA EN GENERACIÓN Y MAS DE UN AGENTE DEMANDANTE  INDEPENDIENTE LIMITADO POR LA ESCALA DISPUESTA POR EL REGULADOR.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(IV)  MULTIPLICIDAD DE AGENTES OFERENTES Y DEMAN</a:t>
            </a: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DANTES </a:t>
            </a: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 LÍMITES DE ESCALA. COMPETENCIA PLENA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matriz estructura propiedad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4"/>
          <p:cNvSpPr/>
          <p:nvPr/>
        </p:nvSpPr>
        <p:spPr>
          <a:xfrm>
            <a:off x="4204080" y="3043080"/>
            <a:ext cx="4649400" cy="261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Line 5"/>
          <p:cNvSpPr/>
          <p:nvPr/>
        </p:nvSpPr>
        <p:spPr>
          <a:xfrm>
            <a:off x="4203720" y="3887280"/>
            <a:ext cx="46497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6"/>
          <p:cNvSpPr/>
          <p:nvPr/>
        </p:nvSpPr>
        <p:spPr>
          <a:xfrm>
            <a:off x="4203720" y="4733640"/>
            <a:ext cx="46497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7"/>
          <p:cNvSpPr/>
          <p:nvPr/>
        </p:nvSpPr>
        <p:spPr>
          <a:xfrm>
            <a:off x="6507360" y="3042720"/>
            <a:ext cx="0" cy="2617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8"/>
          <p:cNvSpPr/>
          <p:nvPr/>
        </p:nvSpPr>
        <p:spPr>
          <a:xfrm>
            <a:off x="7680600" y="3042720"/>
            <a:ext cx="0" cy="2617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Line 9"/>
          <p:cNvSpPr/>
          <p:nvPr/>
        </p:nvSpPr>
        <p:spPr>
          <a:xfrm>
            <a:off x="5378760" y="3042720"/>
            <a:ext cx="0" cy="2617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0"/>
          <p:cNvSpPr/>
          <p:nvPr/>
        </p:nvSpPr>
        <p:spPr>
          <a:xfrm>
            <a:off x="4246920" y="2196720"/>
            <a:ext cx="1037880" cy="690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1"/>
          <p:cNvSpPr/>
          <p:nvPr/>
        </p:nvSpPr>
        <p:spPr>
          <a:xfrm>
            <a:off x="5423400" y="2196720"/>
            <a:ext cx="1036440" cy="690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12"/>
          <p:cNvSpPr/>
          <p:nvPr/>
        </p:nvSpPr>
        <p:spPr>
          <a:xfrm>
            <a:off x="6552000" y="2196720"/>
            <a:ext cx="1037880" cy="690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7769520" y="2196720"/>
            <a:ext cx="1039320" cy="690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14"/>
          <p:cNvSpPr/>
          <p:nvPr/>
        </p:nvSpPr>
        <p:spPr>
          <a:xfrm>
            <a:off x="2562480" y="3043080"/>
            <a:ext cx="1506240" cy="844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5"/>
          <p:cNvSpPr/>
          <p:nvPr/>
        </p:nvSpPr>
        <p:spPr>
          <a:xfrm>
            <a:off x="2562480" y="3887640"/>
            <a:ext cx="1506240" cy="845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16"/>
          <p:cNvSpPr/>
          <p:nvPr/>
        </p:nvSpPr>
        <p:spPr>
          <a:xfrm>
            <a:off x="2562480" y="4733640"/>
            <a:ext cx="1506240" cy="84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17"/>
          <p:cNvSpPr/>
          <p:nvPr/>
        </p:nvSpPr>
        <p:spPr>
          <a:xfrm>
            <a:off x="4926240" y="1792080"/>
            <a:ext cx="3163680" cy="61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ESTRUCTURA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8"/>
          <p:cNvSpPr/>
          <p:nvPr/>
        </p:nvSpPr>
        <p:spPr>
          <a:xfrm>
            <a:off x="1903680" y="2477880"/>
            <a:ext cx="793440" cy="31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/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9"/>
          <p:cNvSpPr/>
          <p:nvPr/>
        </p:nvSpPr>
        <p:spPr>
          <a:xfrm>
            <a:off x="4010400" y="3817800"/>
            <a:ext cx="1622160" cy="61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Reino Unido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Line 20"/>
          <p:cNvSpPr/>
          <p:nvPr/>
        </p:nvSpPr>
        <p:spPr>
          <a:xfrm>
            <a:off x="5272200" y="3999960"/>
            <a:ext cx="3184560" cy="8334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1"/>
          <p:cNvSpPr/>
          <p:nvPr/>
        </p:nvSpPr>
        <p:spPr>
          <a:xfrm>
            <a:off x="7525080" y="4881240"/>
            <a:ext cx="1464840" cy="47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Reino Unido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2"/>
          <p:cNvSpPr/>
          <p:nvPr/>
        </p:nvSpPr>
        <p:spPr>
          <a:xfrm>
            <a:off x="4180320" y="4071600"/>
            <a:ext cx="1331640" cy="7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Brasil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Chile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3"/>
          <p:cNvSpPr/>
          <p:nvPr/>
        </p:nvSpPr>
        <p:spPr>
          <a:xfrm>
            <a:off x="6552000" y="5014800"/>
            <a:ext cx="123300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Brasil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Chile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Line 24"/>
          <p:cNvSpPr/>
          <p:nvPr/>
        </p:nvSpPr>
        <p:spPr>
          <a:xfrm>
            <a:off x="4557960" y="4603320"/>
            <a:ext cx="2243160" cy="81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5"/>
          <p:cNvSpPr/>
          <p:nvPr/>
        </p:nvSpPr>
        <p:spPr>
          <a:xfrm>
            <a:off x="4888080" y="4306680"/>
            <a:ext cx="485280" cy="28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URU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6"/>
          <p:cNvSpPr/>
          <p:nvPr/>
        </p:nvSpPr>
        <p:spPr>
          <a:xfrm>
            <a:off x="6742440" y="4579560"/>
            <a:ext cx="491760" cy="27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URU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Line 27"/>
          <p:cNvSpPr/>
          <p:nvPr/>
        </p:nvSpPr>
        <p:spPr>
          <a:xfrm>
            <a:off x="5394600" y="4417560"/>
            <a:ext cx="1225440" cy="2761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8"/>
          <p:cNvSpPr/>
          <p:nvPr/>
        </p:nvSpPr>
        <p:spPr>
          <a:xfrm>
            <a:off x="5688360" y="4350960"/>
            <a:ext cx="491760" cy="277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URU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9"/>
          <p:cNvSpPr/>
          <p:nvPr/>
        </p:nvSpPr>
        <p:spPr>
          <a:xfrm flipH="1">
            <a:off x="5993280" y="3893760"/>
            <a:ext cx="1080720" cy="4330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TextShape 30"/>
          <p:cNvSpPr txBox="1"/>
          <p:nvPr/>
        </p:nvSpPr>
        <p:spPr>
          <a:xfrm>
            <a:off x="1073520" y="5627520"/>
            <a:ext cx="587160" cy="488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8EDB7C1-B625-408D-83B5-29F6368CC083}" type="slidenum">
              <a:rPr lang="es-ES" sz="10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 en el Uruguay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Modelo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"/>
          <p:cNvSpPr/>
          <p:nvPr/>
        </p:nvSpPr>
        <p:spPr>
          <a:xfrm>
            <a:off x="1166040" y="2075040"/>
            <a:ext cx="9594360" cy="358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ley N° 16832 de 1997 divide el Sector Eléctrico en tres etapas:  generación, trasmisión y 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Reglamentos General, de MMEE, de Trasmisión y de Distribución reglamentan la Ley (Decretos del PE)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Competencia en generación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Trasmisión y Distribución reguladas (monopolios naturales)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Line 6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7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8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9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10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1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2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3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4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5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6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7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 en el Uruguay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Modelo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4"/>
          <p:cNvSpPr/>
          <p:nvPr/>
        </p:nvSpPr>
        <p:spPr>
          <a:xfrm>
            <a:off x="1166040" y="2075040"/>
            <a:ext cx="9594360" cy="41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 indent="-456840" algn="just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Distribuidoras operan como monopolios geográficos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Acceso abierto a las redes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Participante predominante:  empresa pública verticalmente integrada (UTE)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Separación en el Estado entre: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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Política energética: MIEM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 algn="just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Regulación: URSEA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 algn="just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Actividad empresarial: UTE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6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7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8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9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Line 10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11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12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3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14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5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16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17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 en el Uruguay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Modelo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4"/>
          <p:cNvSpPr/>
          <p:nvPr/>
        </p:nvSpPr>
        <p:spPr>
          <a:xfrm>
            <a:off x="1816560" y="1779840"/>
            <a:ext cx="6998760" cy="4242960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87" name="CustomShape 5"/>
          <p:cNvSpPr/>
          <p:nvPr/>
        </p:nvSpPr>
        <p:spPr>
          <a:xfrm>
            <a:off x="3808440" y="2370240"/>
            <a:ext cx="2141280" cy="260964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88" name="CustomShape 6"/>
          <p:cNvSpPr/>
          <p:nvPr/>
        </p:nvSpPr>
        <p:spPr>
          <a:xfrm>
            <a:off x="3986280" y="3283200"/>
            <a:ext cx="1785600" cy="65196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7"/>
          <p:cNvSpPr/>
          <p:nvPr/>
        </p:nvSpPr>
        <p:spPr>
          <a:xfrm>
            <a:off x="3986280" y="2536920"/>
            <a:ext cx="1785600" cy="694800"/>
          </a:xfrm>
          <a:prstGeom prst="rect">
            <a:avLst/>
          </a:prstGeom>
          <a:solidFill>
            <a:srgbClr val="ccff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8"/>
          <p:cNvSpPr/>
          <p:nvPr/>
        </p:nvSpPr>
        <p:spPr>
          <a:xfrm>
            <a:off x="3986280" y="4065840"/>
            <a:ext cx="1785600" cy="590040"/>
          </a:xfrm>
          <a:prstGeom prst="rect">
            <a:avLst/>
          </a:prstGeom>
          <a:solidFill>
            <a:srgbClr val="ff99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3702240" y="5240520"/>
            <a:ext cx="142560" cy="39024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2" name="CustomShape 10"/>
          <p:cNvSpPr/>
          <p:nvPr/>
        </p:nvSpPr>
        <p:spPr>
          <a:xfrm>
            <a:off x="3094200" y="2536920"/>
            <a:ext cx="1428480" cy="522000"/>
          </a:xfrm>
          <a:prstGeom prst="curvedDownArrow">
            <a:avLst>
              <a:gd name="adj1" fmla="val 54711"/>
              <a:gd name="adj2" fmla="val 109422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1"/>
          <p:cNvSpPr/>
          <p:nvPr/>
        </p:nvSpPr>
        <p:spPr>
          <a:xfrm rot="10540800">
            <a:off x="5407200" y="2535480"/>
            <a:ext cx="1428480" cy="487080"/>
          </a:xfrm>
          <a:prstGeom prst="curvedUpArrow">
            <a:avLst>
              <a:gd name="adj1" fmla="val 58632"/>
              <a:gd name="adj2" fmla="val 117264"/>
              <a:gd name="adj3" fmla="val 33333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2"/>
          <p:cNvSpPr/>
          <p:nvPr/>
        </p:nvSpPr>
        <p:spPr>
          <a:xfrm>
            <a:off x="6129360" y="3283200"/>
            <a:ext cx="1998360" cy="13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>
              <a:lnSpc>
                <a:spcPct val="100000"/>
              </a:lnSpc>
            </a:pPr>
            <a:r>
              <a:rPr lang="es-ES" sz="29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UTE: </a:t>
            </a:r>
            <a:r>
              <a:rPr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EMPRESA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VERTICALMENTE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INTEGRADA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3"/>
          <p:cNvSpPr/>
          <p:nvPr/>
        </p:nvSpPr>
        <p:spPr>
          <a:xfrm>
            <a:off x="3988080" y="5240520"/>
            <a:ext cx="142560" cy="39024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6" name="CustomShape 14"/>
          <p:cNvSpPr/>
          <p:nvPr/>
        </p:nvSpPr>
        <p:spPr>
          <a:xfrm>
            <a:off x="3416400" y="5240520"/>
            <a:ext cx="142560" cy="39024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7" name="CustomShape 15"/>
          <p:cNvSpPr/>
          <p:nvPr/>
        </p:nvSpPr>
        <p:spPr>
          <a:xfrm>
            <a:off x="4845240" y="5240520"/>
            <a:ext cx="142560" cy="39024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8" name="CustomShape 16"/>
          <p:cNvSpPr/>
          <p:nvPr/>
        </p:nvSpPr>
        <p:spPr>
          <a:xfrm>
            <a:off x="5131080" y="5240520"/>
            <a:ext cx="142560" cy="39024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9" name="CustomShape 17"/>
          <p:cNvSpPr/>
          <p:nvPr/>
        </p:nvSpPr>
        <p:spPr>
          <a:xfrm>
            <a:off x="4559400" y="5240520"/>
            <a:ext cx="142560" cy="39024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0" name="CustomShape 18"/>
          <p:cNvSpPr/>
          <p:nvPr/>
        </p:nvSpPr>
        <p:spPr>
          <a:xfrm>
            <a:off x="4273560" y="5240520"/>
            <a:ext cx="139320" cy="39024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1" name="CustomShape 19"/>
          <p:cNvSpPr/>
          <p:nvPr/>
        </p:nvSpPr>
        <p:spPr>
          <a:xfrm>
            <a:off x="5986800" y="5240520"/>
            <a:ext cx="142560" cy="39024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2" name="CustomShape 20"/>
          <p:cNvSpPr/>
          <p:nvPr/>
        </p:nvSpPr>
        <p:spPr>
          <a:xfrm>
            <a:off x="5700960" y="5240520"/>
            <a:ext cx="144000" cy="39168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3" name="CustomShape 21"/>
          <p:cNvSpPr/>
          <p:nvPr/>
        </p:nvSpPr>
        <p:spPr>
          <a:xfrm>
            <a:off x="5415120" y="5240520"/>
            <a:ext cx="142560" cy="39024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4" name="CustomShape 22"/>
          <p:cNvSpPr/>
          <p:nvPr/>
        </p:nvSpPr>
        <p:spPr>
          <a:xfrm>
            <a:off x="6272280" y="5240520"/>
            <a:ext cx="142560" cy="39168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05" name="CustomShape 23"/>
          <p:cNvSpPr/>
          <p:nvPr/>
        </p:nvSpPr>
        <p:spPr>
          <a:xfrm>
            <a:off x="4260960" y="5631120"/>
            <a:ext cx="143964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USUARIOS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Line 24"/>
          <p:cNvSpPr/>
          <p:nvPr/>
        </p:nvSpPr>
        <p:spPr>
          <a:xfrm>
            <a:off x="4832280" y="4967280"/>
            <a:ext cx="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25"/>
          <p:cNvSpPr/>
          <p:nvPr/>
        </p:nvSpPr>
        <p:spPr>
          <a:xfrm>
            <a:off x="5118120" y="4967280"/>
            <a:ext cx="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26"/>
          <p:cNvSpPr/>
          <p:nvPr/>
        </p:nvSpPr>
        <p:spPr>
          <a:xfrm>
            <a:off x="5259240" y="4967280"/>
            <a:ext cx="14292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Line 27"/>
          <p:cNvSpPr/>
          <p:nvPr/>
        </p:nvSpPr>
        <p:spPr>
          <a:xfrm>
            <a:off x="5545080" y="4967280"/>
            <a:ext cx="14292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Line 28"/>
          <p:cNvSpPr/>
          <p:nvPr/>
        </p:nvSpPr>
        <p:spPr>
          <a:xfrm>
            <a:off x="5688000" y="4967280"/>
            <a:ext cx="28584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29"/>
          <p:cNvSpPr/>
          <p:nvPr/>
        </p:nvSpPr>
        <p:spPr>
          <a:xfrm>
            <a:off x="5830920" y="4967280"/>
            <a:ext cx="42876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30"/>
          <p:cNvSpPr/>
          <p:nvPr/>
        </p:nvSpPr>
        <p:spPr>
          <a:xfrm flipH="1">
            <a:off x="4546440" y="4967280"/>
            <a:ext cx="14292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31"/>
          <p:cNvSpPr/>
          <p:nvPr/>
        </p:nvSpPr>
        <p:spPr>
          <a:xfrm flipH="1">
            <a:off x="4260960" y="4967280"/>
            <a:ext cx="14292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32"/>
          <p:cNvSpPr/>
          <p:nvPr/>
        </p:nvSpPr>
        <p:spPr>
          <a:xfrm flipH="1">
            <a:off x="4118040" y="4967280"/>
            <a:ext cx="14292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Line 33"/>
          <p:cNvSpPr/>
          <p:nvPr/>
        </p:nvSpPr>
        <p:spPr>
          <a:xfrm flipH="1">
            <a:off x="3832200" y="4967280"/>
            <a:ext cx="28584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Line 34"/>
          <p:cNvSpPr/>
          <p:nvPr/>
        </p:nvSpPr>
        <p:spPr>
          <a:xfrm flipH="1">
            <a:off x="3546360" y="4967280"/>
            <a:ext cx="428760" cy="262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35"/>
          <p:cNvSpPr/>
          <p:nvPr/>
        </p:nvSpPr>
        <p:spPr>
          <a:xfrm>
            <a:off x="1968840" y="2374920"/>
            <a:ext cx="1482480" cy="91404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SALTO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GRANDE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6"/>
          <p:cNvSpPr/>
          <p:nvPr/>
        </p:nvSpPr>
        <p:spPr>
          <a:xfrm>
            <a:off x="6485040" y="2374920"/>
            <a:ext cx="2206440" cy="91404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4680" rIns="94680" tIns="47520" bIns="4752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 LA REGIÓN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7"/>
          <p:cNvSpPr/>
          <p:nvPr/>
        </p:nvSpPr>
        <p:spPr>
          <a:xfrm>
            <a:off x="1157760" y="1785960"/>
            <a:ext cx="9642240" cy="434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INDUSTRIA ELÉCTRICA ANTES DE LA LEY 16.832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8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Line 39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Line 40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Line 41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42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Line 43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44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5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6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47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8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49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50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 en el Uruguay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Modelo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4"/>
          <p:cNvSpPr/>
          <p:nvPr/>
        </p:nvSpPr>
        <p:spPr>
          <a:xfrm>
            <a:off x="1421280" y="1898280"/>
            <a:ext cx="8305560" cy="44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INDUSTRIA ELÉCTRICA  LUEGO DE LA LEY 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1344960" y="2404800"/>
            <a:ext cx="7543440" cy="39891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6"/>
          <p:cNvSpPr/>
          <p:nvPr/>
        </p:nvSpPr>
        <p:spPr>
          <a:xfrm>
            <a:off x="3780000" y="4057200"/>
            <a:ext cx="2702880" cy="35388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MERCADO  MAYORISTA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7"/>
          <p:cNvSpPr/>
          <p:nvPr/>
        </p:nvSpPr>
        <p:spPr>
          <a:xfrm>
            <a:off x="1567800" y="2404800"/>
            <a:ext cx="1927080" cy="94428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DE LA REGIÓN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8"/>
          <p:cNvSpPr/>
          <p:nvPr/>
        </p:nvSpPr>
        <p:spPr>
          <a:xfrm>
            <a:off x="3564000" y="2404800"/>
            <a:ext cx="1955160" cy="944280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OTRA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URUGUAYA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9"/>
          <p:cNvSpPr/>
          <p:nvPr/>
        </p:nvSpPr>
        <p:spPr>
          <a:xfrm>
            <a:off x="5486760" y="2404800"/>
            <a:ext cx="1391760" cy="94428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SALTO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GRANDE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10"/>
          <p:cNvSpPr/>
          <p:nvPr/>
        </p:nvSpPr>
        <p:spPr>
          <a:xfrm>
            <a:off x="6910920" y="2404800"/>
            <a:ext cx="1977480" cy="826920"/>
          </a:xfrm>
          <a:prstGeom prst="ellipse">
            <a:avLst/>
          </a:prstGeom>
          <a:solidFill>
            <a:srgbClr val="ffcc99"/>
          </a:solidFill>
          <a:ln w="9360">
            <a:solidFill>
              <a:srgbClr val="000000"/>
            </a:solidFill>
            <a:round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 algn="ctr">
              <a:lnSpc>
                <a:spcPct val="100000"/>
              </a:lnSpc>
            </a:pP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11"/>
          <p:cNvSpPr/>
          <p:nvPr/>
        </p:nvSpPr>
        <p:spPr>
          <a:xfrm rot="5400000">
            <a:off x="5766120" y="3633840"/>
            <a:ext cx="700200" cy="13212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12"/>
          <p:cNvSpPr/>
          <p:nvPr/>
        </p:nvSpPr>
        <p:spPr>
          <a:xfrm>
            <a:off x="5486760" y="5001840"/>
            <a:ext cx="2417040" cy="353880"/>
          </a:xfrm>
          <a:prstGeom prst="rect">
            <a:avLst/>
          </a:prstGeom>
          <a:solidFill>
            <a:srgbClr val="ff99cc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>
              <a:lnSpc>
                <a:spcPct val="100000"/>
              </a:lnSpc>
            </a:pPr>
            <a:r>
              <a:rPr b="1" lang="es-ES" sz="19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UTE</a:t>
            </a:r>
            <a:r>
              <a:rPr b="1" lang="es-ES" sz="15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DISTRIBUIDOR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13"/>
          <p:cNvSpPr/>
          <p:nvPr/>
        </p:nvSpPr>
        <p:spPr>
          <a:xfrm>
            <a:off x="5486760" y="5592240"/>
            <a:ext cx="142920" cy="23580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6" name="CustomShape 14"/>
          <p:cNvSpPr/>
          <p:nvPr/>
        </p:nvSpPr>
        <p:spPr>
          <a:xfrm>
            <a:off x="5771520" y="5592240"/>
            <a:ext cx="144000" cy="23580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7" name="CustomShape 15"/>
          <p:cNvSpPr/>
          <p:nvPr/>
        </p:nvSpPr>
        <p:spPr>
          <a:xfrm>
            <a:off x="6057000" y="5592240"/>
            <a:ext cx="141120" cy="23580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8" name="CustomShape 16"/>
          <p:cNvSpPr/>
          <p:nvPr/>
        </p:nvSpPr>
        <p:spPr>
          <a:xfrm>
            <a:off x="6340680" y="5592240"/>
            <a:ext cx="142920" cy="23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9" name="CustomShape 17"/>
          <p:cNvSpPr/>
          <p:nvPr/>
        </p:nvSpPr>
        <p:spPr>
          <a:xfrm>
            <a:off x="6909120" y="5592240"/>
            <a:ext cx="142920" cy="23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0" name="CustomShape 18"/>
          <p:cNvSpPr/>
          <p:nvPr/>
        </p:nvSpPr>
        <p:spPr>
          <a:xfrm>
            <a:off x="6625440" y="5592240"/>
            <a:ext cx="142920" cy="23580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1" name="CustomShape 19"/>
          <p:cNvSpPr/>
          <p:nvPr/>
        </p:nvSpPr>
        <p:spPr>
          <a:xfrm>
            <a:off x="7479360" y="5592240"/>
            <a:ext cx="141120" cy="235800"/>
          </a:xfrm>
          <a:prstGeom prst="rect">
            <a:avLst/>
          </a:prstGeom>
          <a:solidFill>
            <a:srgbClr val="3366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2" name="CustomShape 20"/>
          <p:cNvSpPr/>
          <p:nvPr/>
        </p:nvSpPr>
        <p:spPr>
          <a:xfrm>
            <a:off x="7194600" y="5592240"/>
            <a:ext cx="141120" cy="23580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3" name="CustomShape 21"/>
          <p:cNvSpPr/>
          <p:nvPr/>
        </p:nvSpPr>
        <p:spPr>
          <a:xfrm>
            <a:off x="7763040" y="5592240"/>
            <a:ext cx="141120" cy="23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4" name="CustomShape 22"/>
          <p:cNvSpPr/>
          <p:nvPr/>
        </p:nvSpPr>
        <p:spPr>
          <a:xfrm>
            <a:off x="2357640" y="5238720"/>
            <a:ext cx="284400" cy="35388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5" name="CustomShape 23"/>
          <p:cNvSpPr/>
          <p:nvPr/>
        </p:nvSpPr>
        <p:spPr>
          <a:xfrm>
            <a:off x="2784600" y="5238720"/>
            <a:ext cx="284400" cy="35388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6" name="CustomShape 24"/>
          <p:cNvSpPr/>
          <p:nvPr/>
        </p:nvSpPr>
        <p:spPr>
          <a:xfrm>
            <a:off x="3637800" y="5238720"/>
            <a:ext cx="285120" cy="353880"/>
          </a:xfrm>
          <a:prstGeom prst="rect">
            <a:avLst/>
          </a:prstGeom>
          <a:solidFill>
            <a:srgbClr val="00cc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7" name="CustomShape 25"/>
          <p:cNvSpPr/>
          <p:nvPr/>
        </p:nvSpPr>
        <p:spPr>
          <a:xfrm>
            <a:off x="3210840" y="5238720"/>
            <a:ext cx="284400" cy="35388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  <a:effectLst>
            <a:outerShdw algn="ctr" dir="2700000" dist="107763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8" name="CustomShape 26"/>
          <p:cNvSpPr/>
          <p:nvPr/>
        </p:nvSpPr>
        <p:spPr>
          <a:xfrm rot="5400000">
            <a:off x="3403080" y="3509280"/>
            <a:ext cx="825480" cy="263124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7"/>
          <p:cNvSpPr/>
          <p:nvPr/>
        </p:nvSpPr>
        <p:spPr>
          <a:xfrm rot="5400000">
            <a:off x="3617280" y="3722400"/>
            <a:ext cx="825480" cy="220428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8"/>
          <p:cNvSpPr/>
          <p:nvPr/>
        </p:nvSpPr>
        <p:spPr>
          <a:xfrm rot="5400000">
            <a:off x="3819600" y="3954600"/>
            <a:ext cx="824760" cy="1778040"/>
          </a:xfrm>
          <a:prstGeom prst="curvedConnector3">
            <a:avLst>
              <a:gd name="adj1" fmla="val 55634"/>
            </a:avLst>
          </a:pr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9"/>
          <p:cNvSpPr/>
          <p:nvPr/>
        </p:nvSpPr>
        <p:spPr>
          <a:xfrm rot="5400000">
            <a:off x="4044240" y="4149360"/>
            <a:ext cx="825480" cy="135036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30"/>
          <p:cNvSpPr/>
          <p:nvPr/>
        </p:nvSpPr>
        <p:spPr>
          <a:xfrm flipH="1" rot="16200000">
            <a:off x="5618160" y="3925080"/>
            <a:ext cx="589320" cy="1564200"/>
          </a:xfrm>
          <a:prstGeom prst="curvedConnector3">
            <a:avLst>
              <a:gd name="adj1" fmla="val 49944"/>
            </a:avLst>
          </a:prstGeom>
          <a:noFill/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Line 31"/>
          <p:cNvSpPr/>
          <p:nvPr/>
        </p:nvSpPr>
        <p:spPr>
          <a:xfrm flipH="1">
            <a:off x="5628960" y="5355720"/>
            <a:ext cx="28476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Line 32"/>
          <p:cNvSpPr/>
          <p:nvPr/>
        </p:nvSpPr>
        <p:spPr>
          <a:xfrm>
            <a:off x="6767640" y="5355720"/>
            <a:ext cx="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Line 33"/>
          <p:cNvSpPr/>
          <p:nvPr/>
        </p:nvSpPr>
        <p:spPr>
          <a:xfrm flipH="1">
            <a:off x="6340680" y="5355720"/>
            <a:ext cx="14220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Line 34"/>
          <p:cNvSpPr/>
          <p:nvPr/>
        </p:nvSpPr>
        <p:spPr>
          <a:xfrm flipH="1">
            <a:off x="6055920" y="5355720"/>
            <a:ext cx="14220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Line 35"/>
          <p:cNvSpPr/>
          <p:nvPr/>
        </p:nvSpPr>
        <p:spPr>
          <a:xfrm flipH="1">
            <a:off x="5913720" y="5355720"/>
            <a:ext cx="14220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Line 36"/>
          <p:cNvSpPr/>
          <p:nvPr/>
        </p:nvSpPr>
        <p:spPr>
          <a:xfrm>
            <a:off x="6909840" y="5355720"/>
            <a:ext cx="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Line 37"/>
          <p:cNvSpPr/>
          <p:nvPr/>
        </p:nvSpPr>
        <p:spPr>
          <a:xfrm>
            <a:off x="7052040" y="5355720"/>
            <a:ext cx="14256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Line 38"/>
          <p:cNvSpPr/>
          <p:nvPr/>
        </p:nvSpPr>
        <p:spPr>
          <a:xfrm>
            <a:off x="7336800" y="5355720"/>
            <a:ext cx="14220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Line 39"/>
          <p:cNvSpPr/>
          <p:nvPr/>
        </p:nvSpPr>
        <p:spPr>
          <a:xfrm>
            <a:off x="7620480" y="5355720"/>
            <a:ext cx="142200" cy="2361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40"/>
          <p:cNvSpPr/>
          <p:nvPr/>
        </p:nvSpPr>
        <p:spPr>
          <a:xfrm>
            <a:off x="2066400" y="5710320"/>
            <a:ext cx="2282400" cy="4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GRANDES CONSUMIDORES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Line 41"/>
          <p:cNvSpPr/>
          <p:nvPr/>
        </p:nvSpPr>
        <p:spPr>
          <a:xfrm>
            <a:off x="4206600" y="4057560"/>
            <a:ext cx="284760" cy="1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42"/>
          <p:cNvSpPr/>
          <p:nvPr/>
        </p:nvSpPr>
        <p:spPr>
          <a:xfrm flipH="1" rot="16200000">
            <a:off x="3091680" y="3331080"/>
            <a:ext cx="863280" cy="62316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Line 43"/>
          <p:cNvSpPr/>
          <p:nvPr/>
        </p:nvSpPr>
        <p:spPr>
          <a:xfrm>
            <a:off x="5628960" y="4057560"/>
            <a:ext cx="284760" cy="1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44"/>
          <p:cNvSpPr/>
          <p:nvPr/>
        </p:nvSpPr>
        <p:spPr>
          <a:xfrm>
            <a:off x="4349160" y="4057560"/>
            <a:ext cx="1422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45"/>
          <p:cNvSpPr/>
          <p:nvPr/>
        </p:nvSpPr>
        <p:spPr>
          <a:xfrm flipH="1" rot="16200000">
            <a:off x="4399560" y="3490920"/>
            <a:ext cx="697680" cy="415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46"/>
          <p:cNvSpPr/>
          <p:nvPr/>
        </p:nvSpPr>
        <p:spPr>
          <a:xfrm>
            <a:off x="4070520" y="3618720"/>
            <a:ext cx="213336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440" bIns="4644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RED DE 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47"/>
          <p:cNvSpPr/>
          <p:nvPr/>
        </p:nvSpPr>
        <p:spPr>
          <a:xfrm>
            <a:off x="5596200" y="6005160"/>
            <a:ext cx="227376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880" rIns="92880" tIns="46440" bIns="46440"/>
          <a:p>
            <a:pPr>
              <a:lnSpc>
                <a:spcPct val="100000"/>
              </a:lnSpc>
            </a:pPr>
            <a:r>
              <a:rPr b="1" lang="es-ES" sz="1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CONSUMIDORES REGULADOS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48"/>
          <p:cNvSpPr/>
          <p:nvPr/>
        </p:nvSpPr>
        <p:spPr>
          <a:xfrm rot="5400000">
            <a:off x="6318000" y="3183840"/>
            <a:ext cx="955440" cy="80892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49"/>
          <p:cNvSpPr/>
          <p:nvPr/>
        </p:nvSpPr>
        <p:spPr>
          <a:xfrm>
            <a:off x="3283560" y="3541320"/>
            <a:ext cx="3666600" cy="1120320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CustomShape 50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51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Line 52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53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Line 54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55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56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57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58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9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0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61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CustomShape 62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684360" y="16920"/>
            <a:ext cx="1055340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Estructura de Sector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4"/>
          <p:cNvSpPr/>
          <p:nvPr/>
        </p:nvSpPr>
        <p:spPr>
          <a:xfrm>
            <a:off x="534240" y="1761480"/>
            <a:ext cx="11601000" cy="445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Agente: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90000"/>
              </a:lnSpc>
              <a:buClr>
                <a:srgbClr val="01354b"/>
              </a:buClr>
              <a:buSzPct val="60000"/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con activos en el  sector (generador, autoproductor, transportista y/o distribuidor)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90000"/>
              </a:lnSpc>
              <a:buClr>
                <a:srgbClr val="01354b"/>
              </a:buClr>
              <a:buSzPct val="60000"/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 Consumidor: consumidor de más de 250 kW que compra en el mercado mayorista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Participante: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90000"/>
              </a:lnSpc>
              <a:buClr>
                <a:srgbClr val="01354b"/>
              </a:buClr>
              <a:buSzPct val="60000"/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agente autorizado a comprar / vender en el Mercado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90000"/>
              </a:lnSpc>
              <a:buClr>
                <a:srgbClr val="01354b"/>
              </a:buClr>
              <a:buSzPct val="60000"/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Comercializador autorizado en el Mercado, que representa a uno o más agentes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Line 6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7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8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Line 9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10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11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CustomShape 12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13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14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15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16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17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684360" y="215640"/>
            <a:ext cx="772956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Quiénes actúan en el MMEE</a:t>
            </a:r>
            <a:r>
              <a:rPr lang="en-U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4"/>
          <p:cNvSpPr/>
          <p:nvPr/>
        </p:nvSpPr>
        <p:spPr>
          <a:xfrm>
            <a:off x="924120" y="2154600"/>
            <a:ext cx="10506240" cy="41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Generador: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Vende energía al distribuidor o a grandes consumidores o la exporta.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Distribuidor: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Compra energía en el MMEE para abastecer a los “consumidores regulados”. Actúa en condiciones de monopolio natural y vende a tarifas reguladas, fijadas por el PE.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 consumidor: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quien contrata potencia mayor o igual a 250 kW y opta por dejar de comprar al distribuidor para adquirir energía en el MMEE.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Comercializador: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compra o vende energía para uno o más agentes.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9175320" y="420840"/>
            <a:ext cx="3016440" cy="1301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6"/>
          <p:cNvSpPr/>
          <p:nvPr/>
        </p:nvSpPr>
        <p:spPr>
          <a:xfrm>
            <a:off x="9174960" y="84060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Line 7"/>
          <p:cNvSpPr/>
          <p:nvPr/>
        </p:nvSpPr>
        <p:spPr>
          <a:xfrm>
            <a:off x="9174960" y="1261440"/>
            <a:ext cx="3016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Line 8"/>
          <p:cNvSpPr/>
          <p:nvPr/>
        </p:nvSpPr>
        <p:spPr>
          <a:xfrm>
            <a:off x="1066968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Line 9"/>
          <p:cNvSpPr/>
          <p:nvPr/>
        </p:nvSpPr>
        <p:spPr>
          <a:xfrm>
            <a:off x="1143072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Line 10"/>
          <p:cNvSpPr/>
          <p:nvPr/>
        </p:nvSpPr>
        <p:spPr>
          <a:xfrm>
            <a:off x="9937440" y="420840"/>
            <a:ext cx="0" cy="1301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11"/>
          <p:cNvSpPr/>
          <p:nvPr/>
        </p:nvSpPr>
        <p:spPr>
          <a:xfrm>
            <a:off x="920304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1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12"/>
          <p:cNvSpPr/>
          <p:nvPr/>
        </p:nvSpPr>
        <p:spPr>
          <a:xfrm>
            <a:off x="9966240" y="0"/>
            <a:ext cx="67212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13"/>
          <p:cNvSpPr/>
          <p:nvPr/>
        </p:nvSpPr>
        <p:spPr>
          <a:xfrm>
            <a:off x="10698480" y="0"/>
            <a:ext cx="67320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3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14"/>
          <p:cNvSpPr/>
          <p:nvPr/>
        </p:nvSpPr>
        <p:spPr>
          <a:xfrm>
            <a:off x="11488680" y="0"/>
            <a:ext cx="674280" cy="343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Modelo 4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15"/>
          <p:cNvSpPr/>
          <p:nvPr/>
        </p:nvSpPr>
        <p:spPr>
          <a:xfrm>
            <a:off x="8110440" y="420840"/>
            <a:ext cx="977040" cy="41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Repartición del </a:t>
            </a:r>
            <a:r>
              <a:rPr b="1" i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Gobierno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16"/>
          <p:cNvSpPr/>
          <p:nvPr/>
        </p:nvSpPr>
        <p:spPr>
          <a:xfrm>
            <a:off x="8110440" y="840960"/>
            <a:ext cx="97704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Pública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17"/>
          <p:cNvSpPr/>
          <p:nvPr/>
        </p:nvSpPr>
        <p:spPr>
          <a:xfrm>
            <a:off x="8110440" y="1261800"/>
            <a:ext cx="977040" cy="421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s-ES" sz="11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Corporación Privada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63560" y="66744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Los comienzos….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4"/>
          <p:cNvSpPr txBox="1"/>
          <p:nvPr/>
        </p:nvSpPr>
        <p:spPr>
          <a:xfrm>
            <a:off x="763560" y="1895760"/>
            <a:ext cx="11096640" cy="172152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n-US" sz="26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1879:  Edison y Tesla muestran el uso de la electricidad.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n-US" sz="26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Rápidamente se implementa el uso de la electricidad en varias ciudades a través de la instalación de generadores y redes eléctricas locales (</a:t>
            </a:r>
            <a:r>
              <a:rPr b="1" lang="en-US" sz="26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generación distribuida</a:t>
            </a:r>
            <a:r>
              <a:rPr lang="en-US" sz="26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Imagen 1" descr=""/>
          <p:cNvPicPr/>
          <p:nvPr/>
        </p:nvPicPr>
        <p:blipFill>
          <a:blip r:embed="rId1"/>
          <a:stretch/>
        </p:blipFill>
        <p:spPr>
          <a:xfrm>
            <a:off x="3375000" y="3807360"/>
            <a:ext cx="4392720" cy="238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912960" y="312480"/>
            <a:ext cx="1091844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Quiénes actúan en el MMEE…..</a:t>
            </a:r>
            <a:r>
              <a:rPr lang="en-US" sz="27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en el Sector Eléctrico del Siglo XXI</a:t>
            </a:r>
            <a:r>
              <a:rPr lang="en-US" sz="27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2" name="Imagen 5" descr=""/>
          <p:cNvPicPr/>
          <p:nvPr/>
        </p:nvPicPr>
        <p:blipFill>
          <a:blip r:embed="rId1"/>
          <a:stretch/>
        </p:blipFill>
        <p:spPr>
          <a:xfrm>
            <a:off x="66240" y="1202400"/>
            <a:ext cx="7132320" cy="4358520"/>
          </a:xfrm>
          <a:prstGeom prst="rect">
            <a:avLst/>
          </a:prstGeom>
          <a:ln>
            <a:noFill/>
          </a:ln>
        </p:spPr>
      </p:pic>
      <p:sp>
        <p:nvSpPr>
          <p:cNvPr id="433" name="CustomShape 4"/>
          <p:cNvSpPr/>
          <p:nvPr/>
        </p:nvSpPr>
        <p:spPr>
          <a:xfrm>
            <a:off x="7180200" y="948240"/>
            <a:ext cx="4921560" cy="530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Generación térmica tradicional y generación renovable.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Demandas firmes (y también flexibles)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Comercializadores (Mayoristas y Minoristas)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Generación Distribuida (en Media Tensión y Baja Tensión)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Consumidores que generan (“Prosumidores”)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Almacenamiento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a8fe1"/>
              </a:buClr>
              <a:buFont typeface="Arial"/>
              <a:buChar char="•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Vehículos eléctricos que recargan y que pueden inyectar energía (V2G).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9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684360" y="215640"/>
            <a:ext cx="1088784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Generación Distribuida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4"/>
          <p:cNvSpPr/>
          <p:nvPr/>
        </p:nvSpPr>
        <p:spPr>
          <a:xfrm>
            <a:off x="3904560" y="2269080"/>
            <a:ext cx="2460240" cy="51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5"/>
          <p:cNvSpPr/>
          <p:nvPr/>
        </p:nvSpPr>
        <p:spPr>
          <a:xfrm>
            <a:off x="3904560" y="3122280"/>
            <a:ext cx="2460240" cy="561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TRANSMISION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6"/>
          <p:cNvSpPr/>
          <p:nvPr/>
        </p:nvSpPr>
        <p:spPr>
          <a:xfrm>
            <a:off x="3904560" y="3975120"/>
            <a:ext cx="2460240" cy="53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7"/>
          <p:cNvSpPr/>
          <p:nvPr/>
        </p:nvSpPr>
        <p:spPr>
          <a:xfrm>
            <a:off x="6796080" y="2269080"/>
            <a:ext cx="293760" cy="2926440"/>
          </a:xfrm>
          <a:prstGeom prst="downArrow">
            <a:avLst>
              <a:gd name="adj1" fmla="val 50000"/>
              <a:gd name="adj2" fmla="val 262946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8"/>
          <p:cNvSpPr/>
          <p:nvPr/>
        </p:nvSpPr>
        <p:spPr>
          <a:xfrm>
            <a:off x="7235280" y="2103480"/>
            <a:ext cx="724320" cy="328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CustomShape 9"/>
          <p:cNvSpPr/>
          <p:nvPr/>
        </p:nvSpPr>
        <p:spPr>
          <a:xfrm>
            <a:off x="3537720" y="2023920"/>
            <a:ext cx="4421880" cy="3656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10"/>
          <p:cNvSpPr/>
          <p:nvPr/>
        </p:nvSpPr>
        <p:spPr>
          <a:xfrm>
            <a:off x="3904560" y="4828320"/>
            <a:ext cx="2460240" cy="51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CONSUMO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11"/>
          <p:cNvSpPr/>
          <p:nvPr/>
        </p:nvSpPr>
        <p:spPr>
          <a:xfrm>
            <a:off x="2746800" y="5793840"/>
            <a:ext cx="594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Redes de distribución pasivas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12"/>
          <p:cNvSpPr/>
          <p:nvPr/>
        </p:nvSpPr>
        <p:spPr>
          <a:xfrm>
            <a:off x="237240" y="3163680"/>
            <a:ext cx="32364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49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SISTEMA TRADICIONAL SIN GD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684360" y="215640"/>
            <a:ext cx="1090296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1. Generación Distribuida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4"/>
          <p:cNvSpPr/>
          <p:nvPr/>
        </p:nvSpPr>
        <p:spPr>
          <a:xfrm>
            <a:off x="4687920" y="2727000"/>
            <a:ext cx="2183400" cy="423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7113960" y="2034360"/>
            <a:ext cx="244800" cy="2377440"/>
          </a:xfrm>
          <a:prstGeom prst="downArrow">
            <a:avLst>
              <a:gd name="adj1" fmla="val 50000"/>
              <a:gd name="adj2" fmla="val 243019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6"/>
          <p:cNvSpPr/>
          <p:nvPr/>
        </p:nvSpPr>
        <p:spPr>
          <a:xfrm>
            <a:off x="7341480" y="1881720"/>
            <a:ext cx="603000" cy="307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J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7"/>
          <p:cNvSpPr/>
          <p:nvPr/>
        </p:nvSpPr>
        <p:spPr>
          <a:xfrm>
            <a:off x="1450440" y="1834200"/>
            <a:ext cx="6465240" cy="4116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8"/>
          <p:cNvSpPr/>
          <p:nvPr/>
        </p:nvSpPr>
        <p:spPr>
          <a:xfrm flipV="1">
            <a:off x="7117200" y="4525560"/>
            <a:ext cx="241560" cy="1187640"/>
          </a:xfrm>
          <a:prstGeom prst="downArrow">
            <a:avLst>
              <a:gd name="adj1" fmla="val 50000"/>
              <a:gd name="adj2" fmla="val 123026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CustomShape 9"/>
          <p:cNvSpPr/>
          <p:nvPr/>
        </p:nvSpPr>
        <p:spPr>
          <a:xfrm flipV="1" rot="5400000">
            <a:off x="4104360" y="3864600"/>
            <a:ext cx="196560" cy="725400"/>
          </a:xfrm>
          <a:prstGeom prst="downArrow">
            <a:avLst>
              <a:gd name="adj1" fmla="val 50000"/>
              <a:gd name="adj2" fmla="val 91935"/>
            </a:avLst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10"/>
          <p:cNvSpPr/>
          <p:nvPr/>
        </p:nvSpPr>
        <p:spPr>
          <a:xfrm>
            <a:off x="4713480" y="2067840"/>
            <a:ext cx="2181960" cy="425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11"/>
          <p:cNvSpPr/>
          <p:nvPr/>
        </p:nvSpPr>
        <p:spPr>
          <a:xfrm>
            <a:off x="4692960" y="3384360"/>
            <a:ext cx="2181960" cy="425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12"/>
          <p:cNvSpPr/>
          <p:nvPr/>
        </p:nvSpPr>
        <p:spPr>
          <a:xfrm>
            <a:off x="4670640" y="4010040"/>
            <a:ext cx="2181960" cy="420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CONSUMO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13"/>
          <p:cNvSpPr/>
          <p:nvPr/>
        </p:nvSpPr>
        <p:spPr>
          <a:xfrm>
            <a:off x="4646520" y="5292000"/>
            <a:ext cx="2181960" cy="422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14"/>
          <p:cNvSpPr/>
          <p:nvPr/>
        </p:nvSpPr>
        <p:spPr>
          <a:xfrm>
            <a:off x="4649760" y="4650120"/>
            <a:ext cx="2181960" cy="423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15"/>
          <p:cNvSpPr/>
          <p:nvPr/>
        </p:nvSpPr>
        <p:spPr>
          <a:xfrm>
            <a:off x="1555560" y="4024440"/>
            <a:ext cx="2181960" cy="425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AUTOGEN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16"/>
          <p:cNvSpPr/>
          <p:nvPr/>
        </p:nvSpPr>
        <p:spPr>
          <a:xfrm>
            <a:off x="2972880" y="5897160"/>
            <a:ext cx="594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Redes de distribución activas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17"/>
          <p:cNvSpPr/>
          <p:nvPr/>
        </p:nvSpPr>
        <p:spPr>
          <a:xfrm>
            <a:off x="8459640" y="2793600"/>
            <a:ext cx="34210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¿Pueden los esquemas tarifarios tradicionales reconocer los beneficios (y costos) de la GD?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18"/>
          <p:cNvSpPr/>
          <p:nvPr/>
        </p:nvSpPr>
        <p:spPr>
          <a:xfrm>
            <a:off x="8433360" y="1920240"/>
            <a:ext cx="3236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49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SISTEMA CON GD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684360" y="215640"/>
            <a:ext cx="1090296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2. Generación eólica y solar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7" name="Imagen 4" descr=""/>
          <p:cNvPicPr/>
          <p:nvPr/>
        </p:nvPicPr>
        <p:blipFill>
          <a:blip r:embed="rId1"/>
          <a:stretch/>
        </p:blipFill>
        <p:spPr>
          <a:xfrm>
            <a:off x="155520" y="1993680"/>
            <a:ext cx="7501680" cy="3610080"/>
          </a:xfrm>
          <a:prstGeom prst="rect">
            <a:avLst/>
          </a:prstGeom>
          <a:ln>
            <a:noFill/>
          </a:ln>
        </p:spPr>
      </p:pic>
      <p:pic>
        <p:nvPicPr>
          <p:cNvPr id="468" name="Imagen 6" descr=""/>
          <p:cNvPicPr/>
          <p:nvPr/>
        </p:nvPicPr>
        <p:blipFill>
          <a:blip r:embed="rId2"/>
          <a:stretch/>
        </p:blipFill>
        <p:spPr>
          <a:xfrm>
            <a:off x="6754320" y="3646080"/>
            <a:ext cx="4053240" cy="2519280"/>
          </a:xfrm>
          <a:prstGeom prst="rect">
            <a:avLst/>
          </a:prstGeom>
          <a:ln>
            <a:noFill/>
          </a:ln>
        </p:spPr>
      </p:pic>
      <p:sp>
        <p:nvSpPr>
          <p:cNvPr id="469" name="CustomShape 4"/>
          <p:cNvSpPr/>
          <p:nvPr/>
        </p:nvSpPr>
        <p:spPr>
          <a:xfrm>
            <a:off x="5884200" y="6060960"/>
            <a:ext cx="59432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(*) ADME, Informe de Garantía de Suministro 2023.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5"/>
          <p:cNvSpPr/>
          <p:nvPr/>
        </p:nvSpPr>
        <p:spPr>
          <a:xfrm>
            <a:off x="-214200" y="5913360"/>
            <a:ext cx="59432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(*) ADME, https://adme.com.uy/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6"/>
          <p:cNvSpPr/>
          <p:nvPr/>
        </p:nvSpPr>
        <p:spPr>
          <a:xfrm>
            <a:off x="7740360" y="1979280"/>
            <a:ext cx="40258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¿Pueden los esquemas de precios tradicionales reconocer el aporte de las ERNC a la Garantía de Sumnistro?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684360" y="215640"/>
            <a:ext cx="1090296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3. La calidad de energía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5" name="Imagen 4" descr=""/>
          <p:cNvPicPr/>
          <p:nvPr/>
        </p:nvPicPr>
        <p:blipFill>
          <a:blip r:embed="rId1"/>
          <a:stretch/>
        </p:blipFill>
        <p:spPr>
          <a:xfrm>
            <a:off x="2221920" y="2310120"/>
            <a:ext cx="3400560" cy="3076560"/>
          </a:xfrm>
          <a:prstGeom prst="rect">
            <a:avLst/>
          </a:prstGeom>
          <a:ln>
            <a:noFill/>
          </a:ln>
        </p:spPr>
      </p:pic>
      <p:sp>
        <p:nvSpPr>
          <p:cNvPr id="476" name="CustomShape 4"/>
          <p:cNvSpPr/>
          <p:nvPr/>
        </p:nvSpPr>
        <p:spPr>
          <a:xfrm>
            <a:off x="6269400" y="2698920"/>
            <a:ext cx="50180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¿Son los indicadores actuales de calidad de energía capaces de capturar todos los fenómenos que han aparecido en la red con el advenimiento de las nuevas tecnologías?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684360" y="260640"/>
            <a:ext cx="1082772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4. Almacenamiento</a:t>
            </a:r>
            <a:r>
              <a:rPr lang="en-U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0" name="Picture 26" descr=""/>
          <p:cNvPicPr/>
          <p:nvPr/>
        </p:nvPicPr>
        <p:blipFill>
          <a:blip r:embed="rId1"/>
          <a:stretch/>
        </p:blipFill>
        <p:spPr>
          <a:xfrm>
            <a:off x="5175360" y="2313000"/>
            <a:ext cx="920520" cy="2231640"/>
          </a:xfrm>
          <a:prstGeom prst="rect">
            <a:avLst/>
          </a:prstGeom>
          <a:ln>
            <a:noFill/>
          </a:ln>
        </p:spPr>
      </p:pic>
      <p:sp>
        <p:nvSpPr>
          <p:cNvPr id="481" name="CustomShape 4"/>
          <p:cNvSpPr/>
          <p:nvPr/>
        </p:nvSpPr>
        <p:spPr>
          <a:xfrm>
            <a:off x="684360" y="2038680"/>
            <a:ext cx="5536440" cy="279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Generador ??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Gran consumidor??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1354b"/>
              </a:buClr>
              <a:buFont typeface="Wingdings" charset="2"/>
              <a:buChar char=""/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Servicio de red???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5"/>
          <p:cNvSpPr/>
          <p:nvPr/>
        </p:nvSpPr>
        <p:spPr>
          <a:xfrm>
            <a:off x="6779160" y="2644200"/>
            <a:ext cx="44931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¿Está definido el Participante con capacidad de Almacenamiento en el Mercado Mayorista de Energía Eléctrica?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684360" y="305640"/>
            <a:ext cx="1082772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5. Vehículos eléctricos conectados a la red</a:t>
            </a:r>
            <a:r>
              <a:rPr lang="en-U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TextShape 4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87" name="Imagen 4" descr=""/>
          <p:cNvPicPr/>
          <p:nvPr/>
        </p:nvPicPr>
        <p:blipFill>
          <a:blip r:embed="rId1"/>
          <a:stretch/>
        </p:blipFill>
        <p:spPr>
          <a:xfrm>
            <a:off x="928440" y="2730960"/>
            <a:ext cx="9959040" cy="2851920"/>
          </a:xfrm>
          <a:prstGeom prst="rect">
            <a:avLst/>
          </a:prstGeom>
          <a:ln>
            <a:noFill/>
          </a:ln>
        </p:spPr>
      </p:pic>
      <p:sp>
        <p:nvSpPr>
          <p:cNvPr id="488" name="CustomShape 5"/>
          <p:cNvSpPr/>
          <p:nvPr/>
        </p:nvSpPr>
        <p:spPr>
          <a:xfrm>
            <a:off x="5303520" y="2504160"/>
            <a:ext cx="1729800" cy="3364560"/>
          </a:xfrm>
          <a:prstGeom prst="roundRect">
            <a:avLst>
              <a:gd name="adj" fmla="val 16667"/>
            </a:avLst>
          </a:prstGeom>
          <a:noFill/>
          <a:ln w="3816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6"/>
          <p:cNvSpPr/>
          <p:nvPr/>
        </p:nvSpPr>
        <p:spPr>
          <a:xfrm>
            <a:off x="7441920" y="3277800"/>
            <a:ext cx="3445920" cy="2305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0" name="CustomShape 7"/>
          <p:cNvSpPr/>
          <p:nvPr/>
        </p:nvSpPr>
        <p:spPr>
          <a:xfrm>
            <a:off x="7526160" y="2114640"/>
            <a:ext cx="34459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¿Permite la reglamentación actual el V2G?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684360" y="305640"/>
            <a:ext cx="10827720" cy="150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Las nuevas tecnologías y los cambios de paradigma….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36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6. Hidrógeno verde para la segunda transición energética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4" name="Imagen 6" descr=""/>
          <p:cNvPicPr/>
          <p:nvPr/>
        </p:nvPicPr>
        <p:blipFill>
          <a:blip r:embed="rId1"/>
          <a:stretch/>
        </p:blipFill>
        <p:spPr>
          <a:xfrm>
            <a:off x="904680" y="2023200"/>
            <a:ext cx="5975280" cy="4160160"/>
          </a:xfrm>
          <a:prstGeom prst="rect">
            <a:avLst/>
          </a:prstGeom>
          <a:ln>
            <a:noFill/>
          </a:ln>
        </p:spPr>
      </p:pic>
      <p:sp>
        <p:nvSpPr>
          <p:cNvPr id="495" name="CustomShape 4"/>
          <p:cNvSpPr/>
          <p:nvPr/>
        </p:nvSpPr>
        <p:spPr>
          <a:xfrm>
            <a:off x="7841160" y="2534040"/>
            <a:ext cx="34459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¿Es la reglamentación actual adecuada para reconocer demandas de tipo flexible/interrumpible?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1097280" y="758880"/>
            <a:ext cx="9770400" cy="2793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85000"/>
              </a:lnSpc>
            </a:pPr>
            <a:r>
              <a:rPr lang="en-US" sz="6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Algunas propuestas regulatorias</a:t>
            </a:r>
            <a:r>
              <a:rPr lang="en-US" sz="6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7" name="TextShape 2"/>
          <p:cNvSpPr txBox="1"/>
          <p:nvPr/>
        </p:nvSpPr>
        <p:spPr>
          <a:xfrm>
            <a:off x="839520" y="4485600"/>
            <a:ext cx="11242440" cy="1810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6840">
              <a:lnSpc>
                <a:spcPct val="100000"/>
              </a:lnSpc>
              <a:buClr>
                <a:srgbClr val="3a8fe1"/>
              </a:buClr>
              <a:buFont typeface="Calibri"/>
              <a:buAutoNum type="arabicPeriod"/>
            </a:pPr>
            <a:r>
              <a:rPr lang="es-ES" sz="2400" spc="199" strike="noStrike" cap="all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a8fe1"/>
              </a:buClr>
              <a:buFont typeface="Calibri"/>
              <a:buAutoNum type="arabicPeriod"/>
            </a:pPr>
            <a:r>
              <a:rPr lang="es-ES" sz="2400" spc="199" strike="noStrike" cap="all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Aporte a la garantía de suministro de las ernc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a8fe1"/>
              </a:buClr>
              <a:buFont typeface="Calibri"/>
              <a:buAutoNum type="arabicPeriod"/>
            </a:pPr>
            <a:r>
              <a:rPr lang="es-ES" sz="2400" spc="199" strike="noStrike" cap="all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Requerimientos a contratar para demandas flexibles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a8fe1"/>
              </a:buClr>
              <a:buFont typeface="Calibri"/>
              <a:buAutoNum type="arabicPeriod"/>
            </a:pPr>
            <a:r>
              <a:rPr lang="es-ES" sz="2400" spc="199" strike="noStrike" cap="all">
                <a:solidFill>
                  <a:srgbClr val="0135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endParaRPr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2896920" y="2017440"/>
            <a:ext cx="5714640" cy="9435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REGIMEN TARIFARIO PARA REDES (TRA/DIS)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2020680" y="3693960"/>
            <a:ext cx="3428640" cy="13701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REGIMEN TARIFARIO TRA/DIS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4"/>
          <p:cNvSpPr/>
          <p:nvPr/>
        </p:nvSpPr>
        <p:spPr>
          <a:xfrm>
            <a:off x="5792400" y="3693960"/>
            <a:ext cx="3428640" cy="13701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REGIMEN TARIFARIO DE LOS USUARIOS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5"/>
          <p:cNvSpPr/>
          <p:nvPr/>
        </p:nvSpPr>
        <p:spPr>
          <a:xfrm>
            <a:off x="3582720" y="3008160"/>
            <a:ext cx="304560" cy="53316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6"/>
          <p:cNvSpPr/>
          <p:nvPr/>
        </p:nvSpPr>
        <p:spPr>
          <a:xfrm>
            <a:off x="6401880" y="5370120"/>
            <a:ext cx="2361960" cy="821880"/>
          </a:xfrm>
          <a:prstGeom prst="rect">
            <a:avLst/>
          </a:prstGeom>
          <a:noFill/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ASIGNACIÓN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7"/>
          <p:cNvSpPr/>
          <p:nvPr/>
        </p:nvSpPr>
        <p:spPr>
          <a:xfrm>
            <a:off x="2706480" y="5385960"/>
            <a:ext cx="1980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MONTO TOTAL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8"/>
          <p:cNvSpPr/>
          <p:nvPr/>
        </p:nvSpPr>
        <p:spPr>
          <a:xfrm>
            <a:off x="2592000" y="5275080"/>
            <a:ext cx="2133360" cy="1066320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CustomShape 9"/>
          <p:cNvSpPr/>
          <p:nvPr/>
        </p:nvSpPr>
        <p:spPr>
          <a:xfrm>
            <a:off x="7392600" y="3008160"/>
            <a:ext cx="304560" cy="53316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Desarrollo en e</a:t>
            </a:r>
            <a:r>
              <a:rPr lang="en-US" sz="31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 Siglo XX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Imagen 5" descr=""/>
          <p:cNvPicPr/>
          <p:nvPr/>
        </p:nvPicPr>
        <p:blipFill>
          <a:blip r:embed="rId1"/>
          <a:stretch/>
        </p:blipFill>
        <p:spPr>
          <a:xfrm>
            <a:off x="5707440" y="1397520"/>
            <a:ext cx="5599080" cy="3801240"/>
          </a:xfrm>
          <a:prstGeom prst="rect">
            <a:avLst/>
          </a:prstGeom>
          <a:ln>
            <a:noFill/>
          </a:ln>
        </p:spPr>
      </p:pic>
      <p:pic>
        <p:nvPicPr>
          <p:cNvPr id="101" name="Imagen 17" descr=""/>
          <p:cNvPicPr/>
          <p:nvPr/>
        </p:nvPicPr>
        <p:blipFill>
          <a:blip r:embed="rId2"/>
          <a:stretch/>
        </p:blipFill>
        <p:spPr>
          <a:xfrm>
            <a:off x="5435280" y="1402200"/>
            <a:ext cx="6648120" cy="3840840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6052320" y="5349240"/>
            <a:ext cx="1904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Producción electricidad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 rot="5400000">
            <a:off x="8672400" y="4082040"/>
            <a:ext cx="302760" cy="1792440"/>
          </a:xfrm>
          <a:prstGeom prst="rightBrace">
            <a:avLst>
              <a:gd name="adj1" fmla="val 31667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6"/>
          <p:cNvSpPr/>
          <p:nvPr/>
        </p:nvSpPr>
        <p:spPr>
          <a:xfrm>
            <a:off x="7845480" y="5627880"/>
            <a:ext cx="1904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9638640" y="5388480"/>
            <a:ext cx="1904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Consumo electricidad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8"/>
          <p:cNvSpPr txBox="1"/>
          <p:nvPr/>
        </p:nvSpPr>
        <p:spPr>
          <a:xfrm>
            <a:off x="529200" y="2033280"/>
            <a:ext cx="4512960" cy="33246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17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n-US" sz="3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 sistemas eléctricos crecen, se desarrollan proyectos de generación, trasmisión y distribución. 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17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n-US" sz="3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interconectan los sistemas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1224720" y="1920960"/>
            <a:ext cx="10182600" cy="48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 algn="just">
              <a:lnSpc>
                <a:spcPct val="8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En general se asignan los costos en base a los kWh consumidos o a los kW de potencia máximos, en base a un cargo promedio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8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Utilizando el criterio de potencia máxima existe una señal temporal (momento de uso) pero no de localización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8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  tienen en cuenta a los usuarios individuales como la GD que dependiendo de su localización pueden reducir las pérdidas y el uso de las  redes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8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Utilizar cargos unitarios promedio para los usuarios de la red puede ser una barrera de entrada para la GD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just">
              <a:lnSpc>
                <a:spcPct val="8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400" spc="-1" strike="noStrike" u="sng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400" spc="-1" strike="noStrike" u="sng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 la conexión de GD a las redes, éstas dejan de ser pasivas y se convierten en redes activas, no muy diferentes la red de 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3096720" y="2831040"/>
            <a:ext cx="91800" cy="9180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3"/>
          <p:cNvSpPr/>
          <p:nvPr/>
        </p:nvSpPr>
        <p:spPr>
          <a:xfrm>
            <a:off x="2487240" y="258336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4"/>
          <p:cNvSpPr/>
          <p:nvPr/>
        </p:nvSpPr>
        <p:spPr>
          <a:xfrm>
            <a:off x="2487240" y="410724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5"/>
          <p:cNvSpPr/>
          <p:nvPr/>
        </p:nvSpPr>
        <p:spPr>
          <a:xfrm>
            <a:off x="3858840" y="563148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6"/>
          <p:cNvSpPr/>
          <p:nvPr/>
        </p:nvSpPr>
        <p:spPr>
          <a:xfrm>
            <a:off x="6703560" y="484380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7"/>
          <p:cNvSpPr/>
          <p:nvPr/>
        </p:nvSpPr>
        <p:spPr>
          <a:xfrm>
            <a:off x="7084440" y="484380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8"/>
          <p:cNvSpPr/>
          <p:nvPr/>
        </p:nvSpPr>
        <p:spPr>
          <a:xfrm>
            <a:off x="4773240" y="349776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9"/>
          <p:cNvSpPr/>
          <p:nvPr/>
        </p:nvSpPr>
        <p:spPr>
          <a:xfrm>
            <a:off x="5154120" y="349776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CustomShape 10"/>
          <p:cNvSpPr/>
          <p:nvPr/>
        </p:nvSpPr>
        <p:spPr>
          <a:xfrm>
            <a:off x="8659440" y="250704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CustomShape 11"/>
          <p:cNvSpPr/>
          <p:nvPr/>
        </p:nvSpPr>
        <p:spPr>
          <a:xfrm>
            <a:off x="6309720" y="1973880"/>
            <a:ext cx="609120" cy="6091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Line 12"/>
          <p:cNvSpPr/>
          <p:nvPr/>
        </p:nvSpPr>
        <p:spPr>
          <a:xfrm>
            <a:off x="3553560" y="2659320"/>
            <a:ext cx="0" cy="457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Line 13"/>
          <p:cNvSpPr/>
          <p:nvPr/>
        </p:nvSpPr>
        <p:spPr>
          <a:xfrm>
            <a:off x="3477600" y="418320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Line 14"/>
          <p:cNvSpPr/>
          <p:nvPr/>
        </p:nvSpPr>
        <p:spPr>
          <a:xfrm>
            <a:off x="3934800" y="5326200"/>
            <a:ext cx="5331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Line 15"/>
          <p:cNvSpPr/>
          <p:nvPr/>
        </p:nvSpPr>
        <p:spPr>
          <a:xfrm>
            <a:off x="6144480" y="349740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Line 16"/>
          <p:cNvSpPr/>
          <p:nvPr/>
        </p:nvSpPr>
        <p:spPr>
          <a:xfrm>
            <a:off x="4392000" y="357372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Line 17"/>
          <p:cNvSpPr/>
          <p:nvPr/>
        </p:nvSpPr>
        <p:spPr>
          <a:xfrm flipV="1">
            <a:off x="4239360" y="3954600"/>
            <a:ext cx="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Line 18"/>
          <p:cNvSpPr/>
          <p:nvPr/>
        </p:nvSpPr>
        <p:spPr>
          <a:xfrm>
            <a:off x="4239360" y="3954600"/>
            <a:ext cx="1526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Line 19"/>
          <p:cNvSpPr/>
          <p:nvPr/>
        </p:nvSpPr>
        <p:spPr>
          <a:xfrm flipV="1">
            <a:off x="4087080" y="4564440"/>
            <a:ext cx="0" cy="7617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Line 20"/>
          <p:cNvSpPr/>
          <p:nvPr/>
        </p:nvSpPr>
        <p:spPr>
          <a:xfrm flipH="1">
            <a:off x="3477600" y="4564440"/>
            <a:ext cx="6094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Line 21"/>
          <p:cNvSpPr/>
          <p:nvPr/>
        </p:nvSpPr>
        <p:spPr>
          <a:xfrm>
            <a:off x="3477600" y="4335840"/>
            <a:ext cx="3045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Line 22"/>
          <p:cNvSpPr/>
          <p:nvPr/>
        </p:nvSpPr>
        <p:spPr>
          <a:xfrm flipV="1">
            <a:off x="3782160" y="2964240"/>
            <a:ext cx="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Line 23"/>
          <p:cNvSpPr/>
          <p:nvPr/>
        </p:nvSpPr>
        <p:spPr>
          <a:xfrm flipH="1">
            <a:off x="3553560" y="2964240"/>
            <a:ext cx="228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Line 24"/>
          <p:cNvSpPr/>
          <p:nvPr/>
        </p:nvSpPr>
        <p:spPr>
          <a:xfrm>
            <a:off x="3553560" y="2811600"/>
            <a:ext cx="457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Line 25"/>
          <p:cNvSpPr/>
          <p:nvPr/>
        </p:nvSpPr>
        <p:spPr>
          <a:xfrm>
            <a:off x="4010760" y="2811600"/>
            <a:ext cx="228600" cy="838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Line 26"/>
          <p:cNvSpPr/>
          <p:nvPr/>
        </p:nvSpPr>
        <p:spPr>
          <a:xfrm>
            <a:off x="4239360" y="3650040"/>
            <a:ext cx="1526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Line 27"/>
          <p:cNvSpPr/>
          <p:nvPr/>
        </p:nvSpPr>
        <p:spPr>
          <a:xfrm>
            <a:off x="3096360" y="2887920"/>
            <a:ext cx="457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Line 28"/>
          <p:cNvSpPr/>
          <p:nvPr/>
        </p:nvSpPr>
        <p:spPr>
          <a:xfrm>
            <a:off x="3096360" y="4411800"/>
            <a:ext cx="3812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7" name="Line 29"/>
          <p:cNvSpPr/>
          <p:nvPr/>
        </p:nvSpPr>
        <p:spPr>
          <a:xfrm flipV="1">
            <a:off x="4163400" y="5326200"/>
            <a:ext cx="0" cy="304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Line 30"/>
          <p:cNvSpPr/>
          <p:nvPr/>
        </p:nvSpPr>
        <p:spPr>
          <a:xfrm>
            <a:off x="4392000" y="3802320"/>
            <a:ext cx="3808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Line 31"/>
          <p:cNvSpPr/>
          <p:nvPr/>
        </p:nvSpPr>
        <p:spPr>
          <a:xfrm>
            <a:off x="5763600" y="3802320"/>
            <a:ext cx="3808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Line 32"/>
          <p:cNvSpPr/>
          <p:nvPr/>
        </p:nvSpPr>
        <p:spPr>
          <a:xfrm>
            <a:off x="4392000" y="3726000"/>
            <a:ext cx="228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Line 33"/>
          <p:cNvSpPr/>
          <p:nvPr/>
        </p:nvSpPr>
        <p:spPr>
          <a:xfrm flipV="1">
            <a:off x="4620600" y="3040200"/>
            <a:ext cx="0" cy="685800"/>
          </a:xfrm>
          <a:prstGeom prst="line">
            <a:avLst/>
          </a:prstGeom>
          <a:ln w="93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Line 34"/>
          <p:cNvSpPr/>
          <p:nvPr/>
        </p:nvSpPr>
        <p:spPr>
          <a:xfrm flipV="1">
            <a:off x="4392000" y="509760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Line 35"/>
          <p:cNvSpPr/>
          <p:nvPr/>
        </p:nvSpPr>
        <p:spPr>
          <a:xfrm>
            <a:off x="4392000" y="5097600"/>
            <a:ext cx="20574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Line 36"/>
          <p:cNvSpPr/>
          <p:nvPr/>
        </p:nvSpPr>
        <p:spPr>
          <a:xfrm>
            <a:off x="6144480" y="4564440"/>
            <a:ext cx="5335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Line 37"/>
          <p:cNvSpPr/>
          <p:nvPr/>
        </p:nvSpPr>
        <p:spPr>
          <a:xfrm>
            <a:off x="6296760" y="456444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Line 38"/>
          <p:cNvSpPr/>
          <p:nvPr/>
        </p:nvSpPr>
        <p:spPr>
          <a:xfrm>
            <a:off x="6449400" y="486900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Line 39"/>
          <p:cNvSpPr/>
          <p:nvPr/>
        </p:nvSpPr>
        <p:spPr>
          <a:xfrm flipH="1">
            <a:off x="5992200" y="5250240"/>
            <a:ext cx="457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Line 40"/>
          <p:cNvSpPr/>
          <p:nvPr/>
        </p:nvSpPr>
        <p:spPr>
          <a:xfrm>
            <a:off x="5992200" y="5250240"/>
            <a:ext cx="0" cy="457200"/>
          </a:xfrm>
          <a:prstGeom prst="line">
            <a:avLst/>
          </a:prstGeom>
          <a:ln w="93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Line 41"/>
          <p:cNvSpPr/>
          <p:nvPr/>
        </p:nvSpPr>
        <p:spPr>
          <a:xfrm flipV="1">
            <a:off x="6753960" y="4564440"/>
            <a:ext cx="457200" cy="1066680"/>
          </a:xfrm>
          <a:prstGeom prst="line">
            <a:avLst/>
          </a:prstGeom>
          <a:ln w="93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Line 42"/>
          <p:cNvSpPr/>
          <p:nvPr/>
        </p:nvSpPr>
        <p:spPr>
          <a:xfrm>
            <a:off x="6449400" y="5097600"/>
            <a:ext cx="228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Line 43"/>
          <p:cNvSpPr/>
          <p:nvPr/>
        </p:nvSpPr>
        <p:spPr>
          <a:xfrm>
            <a:off x="7668360" y="5097600"/>
            <a:ext cx="3049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Line 44"/>
          <p:cNvSpPr/>
          <p:nvPr/>
        </p:nvSpPr>
        <p:spPr>
          <a:xfrm>
            <a:off x="7973280" y="486900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Line 45"/>
          <p:cNvSpPr/>
          <p:nvPr/>
        </p:nvSpPr>
        <p:spPr>
          <a:xfrm>
            <a:off x="7973280" y="5250240"/>
            <a:ext cx="45720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Line 46"/>
          <p:cNvSpPr/>
          <p:nvPr/>
        </p:nvSpPr>
        <p:spPr>
          <a:xfrm>
            <a:off x="7973280" y="4945320"/>
            <a:ext cx="3808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Line 47"/>
          <p:cNvSpPr/>
          <p:nvPr/>
        </p:nvSpPr>
        <p:spPr>
          <a:xfrm flipV="1">
            <a:off x="8354160" y="4564440"/>
            <a:ext cx="0" cy="3808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Line 48"/>
          <p:cNvSpPr/>
          <p:nvPr/>
        </p:nvSpPr>
        <p:spPr>
          <a:xfrm>
            <a:off x="7973280" y="4564440"/>
            <a:ext cx="5335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Line 49"/>
          <p:cNvSpPr/>
          <p:nvPr/>
        </p:nvSpPr>
        <p:spPr>
          <a:xfrm flipV="1">
            <a:off x="6525360" y="433584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Line 50"/>
          <p:cNvSpPr/>
          <p:nvPr/>
        </p:nvSpPr>
        <p:spPr>
          <a:xfrm>
            <a:off x="6525360" y="4335840"/>
            <a:ext cx="15242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Line 51"/>
          <p:cNvSpPr/>
          <p:nvPr/>
        </p:nvSpPr>
        <p:spPr>
          <a:xfrm>
            <a:off x="8049600" y="433584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Line 52"/>
          <p:cNvSpPr/>
          <p:nvPr/>
        </p:nvSpPr>
        <p:spPr>
          <a:xfrm flipV="1">
            <a:off x="8201880" y="2964240"/>
            <a:ext cx="0" cy="16002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Line 53"/>
          <p:cNvSpPr/>
          <p:nvPr/>
        </p:nvSpPr>
        <p:spPr>
          <a:xfrm>
            <a:off x="8201880" y="2964240"/>
            <a:ext cx="152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54"/>
          <p:cNvSpPr/>
          <p:nvPr/>
        </p:nvSpPr>
        <p:spPr>
          <a:xfrm>
            <a:off x="8354160" y="2507040"/>
            <a:ext cx="0" cy="6094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Line 55"/>
          <p:cNvSpPr/>
          <p:nvPr/>
        </p:nvSpPr>
        <p:spPr>
          <a:xfrm>
            <a:off x="8354160" y="2811600"/>
            <a:ext cx="3049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Line 56"/>
          <p:cNvSpPr/>
          <p:nvPr/>
        </p:nvSpPr>
        <p:spPr>
          <a:xfrm flipH="1">
            <a:off x="8049600" y="2659320"/>
            <a:ext cx="30456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Line 57"/>
          <p:cNvSpPr/>
          <p:nvPr/>
        </p:nvSpPr>
        <p:spPr>
          <a:xfrm flipH="1">
            <a:off x="6525360" y="2659320"/>
            <a:ext cx="1524240" cy="990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Line 58"/>
          <p:cNvSpPr/>
          <p:nvPr/>
        </p:nvSpPr>
        <p:spPr>
          <a:xfrm flipH="1">
            <a:off x="6144480" y="3650040"/>
            <a:ext cx="3808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Line 59"/>
          <p:cNvSpPr/>
          <p:nvPr/>
        </p:nvSpPr>
        <p:spPr>
          <a:xfrm>
            <a:off x="6144480" y="3878640"/>
            <a:ext cx="2286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Line 60"/>
          <p:cNvSpPr/>
          <p:nvPr/>
        </p:nvSpPr>
        <p:spPr>
          <a:xfrm>
            <a:off x="6373080" y="3878640"/>
            <a:ext cx="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Line 61"/>
          <p:cNvSpPr/>
          <p:nvPr/>
        </p:nvSpPr>
        <p:spPr>
          <a:xfrm>
            <a:off x="6373080" y="2811600"/>
            <a:ext cx="5335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Line 62"/>
          <p:cNvSpPr/>
          <p:nvPr/>
        </p:nvSpPr>
        <p:spPr>
          <a:xfrm flipV="1">
            <a:off x="6601680" y="2583000"/>
            <a:ext cx="0" cy="228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Line 63"/>
          <p:cNvSpPr/>
          <p:nvPr/>
        </p:nvSpPr>
        <p:spPr>
          <a:xfrm flipH="1">
            <a:off x="6296760" y="2811600"/>
            <a:ext cx="152640" cy="838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64"/>
          <p:cNvSpPr/>
          <p:nvPr/>
        </p:nvSpPr>
        <p:spPr>
          <a:xfrm>
            <a:off x="2563200" y="4335840"/>
            <a:ext cx="456840" cy="228240"/>
          </a:xfrm>
          <a:custGeom>
            <a:avLst/>
            <a:gdLst/>
            <a:ahLst/>
            <a:rect l="l" t="t" r="r" b="b"/>
            <a:pathLst>
              <a:path w="1296" h="632">
                <a:moveTo>
                  <a:pt x="0" y="632"/>
                </a:moveTo>
                <a:cubicBezTo>
                  <a:pt x="140" y="324"/>
                  <a:pt x="280" y="16"/>
                  <a:pt x="432" y="8"/>
                </a:cubicBezTo>
                <a:cubicBezTo>
                  <a:pt x="584" y="0"/>
                  <a:pt x="768" y="576"/>
                  <a:pt x="912" y="584"/>
                </a:cubicBezTo>
                <a:cubicBezTo>
                  <a:pt x="1056" y="592"/>
                  <a:pt x="1176" y="324"/>
                  <a:pt x="1296" y="56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65"/>
          <p:cNvSpPr/>
          <p:nvPr/>
        </p:nvSpPr>
        <p:spPr>
          <a:xfrm>
            <a:off x="2563200" y="2811960"/>
            <a:ext cx="456840" cy="228240"/>
          </a:xfrm>
          <a:custGeom>
            <a:avLst/>
            <a:gdLst/>
            <a:ahLst/>
            <a:rect l="l" t="t" r="r" b="b"/>
            <a:pathLst>
              <a:path w="1296" h="632">
                <a:moveTo>
                  <a:pt x="0" y="632"/>
                </a:moveTo>
                <a:cubicBezTo>
                  <a:pt x="140" y="324"/>
                  <a:pt x="280" y="16"/>
                  <a:pt x="432" y="8"/>
                </a:cubicBezTo>
                <a:cubicBezTo>
                  <a:pt x="584" y="0"/>
                  <a:pt x="768" y="576"/>
                  <a:pt x="912" y="584"/>
                </a:cubicBezTo>
                <a:cubicBezTo>
                  <a:pt x="1056" y="592"/>
                  <a:pt x="1176" y="324"/>
                  <a:pt x="1296" y="56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66"/>
          <p:cNvSpPr/>
          <p:nvPr/>
        </p:nvSpPr>
        <p:spPr>
          <a:xfrm>
            <a:off x="3934800" y="5860080"/>
            <a:ext cx="456840" cy="228240"/>
          </a:xfrm>
          <a:custGeom>
            <a:avLst/>
            <a:gdLst/>
            <a:ahLst/>
            <a:rect l="l" t="t" r="r" b="b"/>
            <a:pathLst>
              <a:path w="1296" h="632">
                <a:moveTo>
                  <a:pt x="0" y="632"/>
                </a:moveTo>
                <a:cubicBezTo>
                  <a:pt x="140" y="324"/>
                  <a:pt x="280" y="16"/>
                  <a:pt x="432" y="8"/>
                </a:cubicBezTo>
                <a:cubicBezTo>
                  <a:pt x="584" y="0"/>
                  <a:pt x="768" y="576"/>
                  <a:pt x="912" y="584"/>
                </a:cubicBezTo>
                <a:cubicBezTo>
                  <a:pt x="1056" y="592"/>
                  <a:pt x="1176" y="324"/>
                  <a:pt x="1296" y="56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67"/>
          <p:cNvSpPr/>
          <p:nvPr/>
        </p:nvSpPr>
        <p:spPr>
          <a:xfrm>
            <a:off x="6373440" y="2126160"/>
            <a:ext cx="456840" cy="228240"/>
          </a:xfrm>
          <a:custGeom>
            <a:avLst/>
            <a:gdLst/>
            <a:ahLst/>
            <a:rect l="l" t="t" r="r" b="b"/>
            <a:pathLst>
              <a:path w="1296" h="632">
                <a:moveTo>
                  <a:pt x="0" y="632"/>
                </a:moveTo>
                <a:cubicBezTo>
                  <a:pt x="140" y="324"/>
                  <a:pt x="280" y="16"/>
                  <a:pt x="432" y="8"/>
                </a:cubicBezTo>
                <a:cubicBezTo>
                  <a:pt x="584" y="0"/>
                  <a:pt x="768" y="576"/>
                  <a:pt x="912" y="584"/>
                </a:cubicBezTo>
                <a:cubicBezTo>
                  <a:pt x="1056" y="592"/>
                  <a:pt x="1176" y="324"/>
                  <a:pt x="1296" y="56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68"/>
          <p:cNvSpPr/>
          <p:nvPr/>
        </p:nvSpPr>
        <p:spPr>
          <a:xfrm>
            <a:off x="8735400" y="2735640"/>
            <a:ext cx="456840" cy="228240"/>
          </a:xfrm>
          <a:custGeom>
            <a:avLst/>
            <a:gdLst/>
            <a:ahLst/>
            <a:rect l="l" t="t" r="r" b="b"/>
            <a:pathLst>
              <a:path w="1296" h="632">
                <a:moveTo>
                  <a:pt x="0" y="632"/>
                </a:moveTo>
                <a:cubicBezTo>
                  <a:pt x="140" y="324"/>
                  <a:pt x="280" y="16"/>
                  <a:pt x="432" y="8"/>
                </a:cubicBezTo>
                <a:cubicBezTo>
                  <a:pt x="584" y="0"/>
                  <a:pt x="768" y="576"/>
                  <a:pt x="912" y="584"/>
                </a:cubicBezTo>
                <a:cubicBezTo>
                  <a:pt x="1056" y="592"/>
                  <a:pt x="1176" y="324"/>
                  <a:pt x="1296" y="56"/>
                </a:cubicBez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69"/>
          <p:cNvSpPr/>
          <p:nvPr/>
        </p:nvSpPr>
        <p:spPr>
          <a:xfrm>
            <a:off x="3096720" y="4320000"/>
            <a:ext cx="91800" cy="91800"/>
          </a:xfrm>
          <a:prstGeom prst="ellipse">
            <a:avLst/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70"/>
          <p:cNvSpPr/>
          <p:nvPr/>
        </p:nvSpPr>
        <p:spPr>
          <a:xfrm>
            <a:off x="4125240" y="5463000"/>
            <a:ext cx="91800" cy="91800"/>
          </a:xfrm>
          <a:prstGeom prst="ellipse">
            <a:avLst/>
          </a:prstGeom>
          <a:solidFill>
            <a:srgbClr val="99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71"/>
          <p:cNvSpPr/>
          <p:nvPr/>
        </p:nvSpPr>
        <p:spPr>
          <a:xfrm>
            <a:off x="6544800" y="2567520"/>
            <a:ext cx="91800" cy="91800"/>
          </a:xfrm>
          <a:prstGeom prst="ellipse">
            <a:avLst/>
          </a:prstGeom>
          <a:solidFill>
            <a:srgbClr val="ff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72"/>
          <p:cNvSpPr/>
          <p:nvPr/>
        </p:nvSpPr>
        <p:spPr>
          <a:xfrm>
            <a:off x="6811560" y="2643480"/>
            <a:ext cx="91800" cy="91800"/>
          </a:xfrm>
          <a:prstGeom prst="ellipse">
            <a:avLst/>
          </a:prstGeom>
          <a:solidFill>
            <a:srgbClr val="ff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73"/>
          <p:cNvSpPr/>
          <p:nvPr/>
        </p:nvSpPr>
        <p:spPr>
          <a:xfrm>
            <a:off x="8430840" y="2757960"/>
            <a:ext cx="91800" cy="918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74"/>
          <p:cNvSpPr/>
          <p:nvPr/>
        </p:nvSpPr>
        <p:spPr>
          <a:xfrm>
            <a:off x="4300200" y="5463000"/>
            <a:ext cx="91800" cy="91800"/>
          </a:xfrm>
          <a:prstGeom prst="ellipse">
            <a:avLst/>
          </a:prstGeom>
          <a:solidFill>
            <a:srgbClr val="99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75"/>
          <p:cNvSpPr/>
          <p:nvPr/>
        </p:nvSpPr>
        <p:spPr>
          <a:xfrm>
            <a:off x="4220640" y="5310720"/>
            <a:ext cx="91800" cy="91800"/>
          </a:xfrm>
          <a:prstGeom prst="ellipse">
            <a:avLst/>
          </a:prstGeom>
          <a:solidFill>
            <a:srgbClr val="99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76"/>
          <p:cNvSpPr/>
          <p:nvPr/>
        </p:nvSpPr>
        <p:spPr>
          <a:xfrm>
            <a:off x="8202240" y="2719800"/>
            <a:ext cx="91800" cy="918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77"/>
          <p:cNvSpPr/>
          <p:nvPr/>
        </p:nvSpPr>
        <p:spPr>
          <a:xfrm>
            <a:off x="8202240" y="2491200"/>
            <a:ext cx="91800" cy="918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78"/>
          <p:cNvSpPr/>
          <p:nvPr/>
        </p:nvSpPr>
        <p:spPr>
          <a:xfrm>
            <a:off x="8049600" y="2491200"/>
            <a:ext cx="91800" cy="91800"/>
          </a:xfrm>
          <a:prstGeom prst="ellipse">
            <a:avLst/>
          </a:prstGeom>
          <a:solidFill>
            <a:srgbClr val="ff66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79"/>
          <p:cNvSpPr/>
          <p:nvPr/>
        </p:nvSpPr>
        <p:spPr>
          <a:xfrm>
            <a:off x="3096720" y="4472280"/>
            <a:ext cx="91800" cy="91800"/>
          </a:xfrm>
          <a:prstGeom prst="ellipse">
            <a:avLst/>
          </a:prstGeom>
          <a:solidFill>
            <a:srgbClr val="0000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80"/>
          <p:cNvSpPr/>
          <p:nvPr/>
        </p:nvSpPr>
        <p:spPr>
          <a:xfrm>
            <a:off x="4135680" y="266400"/>
            <a:ext cx="79243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lang="es-ES" sz="32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¿La metodología eficiente?  </a:t>
            </a:r>
            <a:r>
              <a:rPr lang="es-ES" sz="32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s-ES" sz="32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¿MISIÓN IMPOSIBLE?</a:t>
            </a:r>
            <a:endParaRPr lang="es-E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30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700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50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0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3300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370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10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50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0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3121560" y="1787760"/>
            <a:ext cx="6171840" cy="97416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COSTOS TOTALES DE RED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3121560" y="3135240"/>
            <a:ext cx="1828440" cy="82188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PÉRDIDAS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5026680" y="3140280"/>
            <a:ext cx="4266720" cy="82188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COSTOS FIJOS                     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3" name="CustomShape 5"/>
          <p:cNvSpPr/>
          <p:nvPr/>
        </p:nvSpPr>
        <p:spPr>
          <a:xfrm>
            <a:off x="5483880" y="4156200"/>
            <a:ext cx="182844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 USO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7389000" y="4149720"/>
            <a:ext cx="190476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$CAP.REM.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7"/>
          <p:cNvSpPr/>
          <p:nvPr/>
        </p:nvSpPr>
        <p:spPr>
          <a:xfrm>
            <a:off x="2969280" y="4835520"/>
            <a:ext cx="2437920" cy="456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Precios nodales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8"/>
          <p:cNvSpPr/>
          <p:nvPr/>
        </p:nvSpPr>
        <p:spPr>
          <a:xfrm>
            <a:off x="5522040" y="4835520"/>
            <a:ext cx="1752120" cy="82188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Intensidad de uso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9"/>
          <p:cNvSpPr/>
          <p:nvPr/>
        </p:nvSpPr>
        <p:spPr>
          <a:xfrm>
            <a:off x="7389000" y="4835520"/>
            <a:ext cx="1904760" cy="456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Socializado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10"/>
          <p:cNvSpPr/>
          <p:nvPr/>
        </p:nvSpPr>
        <p:spPr>
          <a:xfrm>
            <a:off x="2740680" y="4759560"/>
            <a:ext cx="6781320" cy="99036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11"/>
          <p:cNvSpPr/>
          <p:nvPr/>
        </p:nvSpPr>
        <p:spPr>
          <a:xfrm>
            <a:off x="2389680" y="5857560"/>
            <a:ext cx="7391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Mecanismo de asignación propuesto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1" name="Line 2"/>
          <p:cNvSpPr/>
          <p:nvPr/>
        </p:nvSpPr>
        <p:spPr>
          <a:xfrm flipV="1">
            <a:off x="3332520" y="2404440"/>
            <a:ext cx="0" cy="2048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Line 3"/>
          <p:cNvSpPr/>
          <p:nvPr/>
        </p:nvSpPr>
        <p:spPr>
          <a:xfrm>
            <a:off x="3195000" y="2406240"/>
            <a:ext cx="2682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4"/>
          <p:cNvSpPr/>
          <p:nvPr/>
        </p:nvSpPr>
        <p:spPr>
          <a:xfrm rot="10800000">
            <a:off x="3406320" y="2751840"/>
            <a:ext cx="134640" cy="1353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5"/>
          <p:cNvSpPr/>
          <p:nvPr/>
        </p:nvSpPr>
        <p:spPr>
          <a:xfrm rot="10800000">
            <a:off x="3406320" y="2827080"/>
            <a:ext cx="134640" cy="13536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Line 6"/>
          <p:cNvSpPr/>
          <p:nvPr/>
        </p:nvSpPr>
        <p:spPr>
          <a:xfrm>
            <a:off x="3332160" y="2827800"/>
            <a:ext cx="0" cy="2062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Line 7"/>
          <p:cNvSpPr/>
          <p:nvPr/>
        </p:nvSpPr>
        <p:spPr>
          <a:xfrm>
            <a:off x="2270880" y="3030120"/>
            <a:ext cx="20750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Line 8"/>
          <p:cNvSpPr/>
          <p:nvPr/>
        </p:nvSpPr>
        <p:spPr>
          <a:xfrm>
            <a:off x="4203000" y="3031920"/>
            <a:ext cx="0" cy="5540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Line 9"/>
          <p:cNvSpPr/>
          <p:nvPr/>
        </p:nvSpPr>
        <p:spPr>
          <a:xfrm>
            <a:off x="2623320" y="3031920"/>
            <a:ext cx="0" cy="757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Line 10"/>
          <p:cNvSpPr/>
          <p:nvPr/>
        </p:nvSpPr>
        <p:spPr>
          <a:xfrm flipH="1">
            <a:off x="1956600" y="3811320"/>
            <a:ext cx="3351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Line 11"/>
          <p:cNvSpPr/>
          <p:nvPr/>
        </p:nvSpPr>
        <p:spPr>
          <a:xfrm>
            <a:off x="2029680" y="3811320"/>
            <a:ext cx="0" cy="27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Line 12"/>
          <p:cNvSpPr/>
          <p:nvPr/>
        </p:nvSpPr>
        <p:spPr>
          <a:xfrm flipH="1">
            <a:off x="2129760" y="3519360"/>
            <a:ext cx="503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Line 13"/>
          <p:cNvSpPr/>
          <p:nvPr/>
        </p:nvSpPr>
        <p:spPr>
          <a:xfrm>
            <a:off x="2127960" y="3512880"/>
            <a:ext cx="0" cy="2840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Line 14"/>
          <p:cNvSpPr/>
          <p:nvPr/>
        </p:nvSpPr>
        <p:spPr>
          <a:xfrm>
            <a:off x="2242440" y="3811320"/>
            <a:ext cx="0" cy="539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Line 15"/>
          <p:cNvSpPr/>
          <p:nvPr/>
        </p:nvSpPr>
        <p:spPr>
          <a:xfrm flipH="1">
            <a:off x="1956600" y="4350960"/>
            <a:ext cx="3351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Line 16"/>
          <p:cNvSpPr/>
          <p:nvPr/>
        </p:nvSpPr>
        <p:spPr>
          <a:xfrm>
            <a:off x="2242440" y="4350960"/>
            <a:ext cx="0" cy="54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Line 17"/>
          <p:cNvSpPr/>
          <p:nvPr/>
        </p:nvSpPr>
        <p:spPr>
          <a:xfrm flipH="1">
            <a:off x="1971000" y="489564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Line 18"/>
          <p:cNvSpPr/>
          <p:nvPr/>
        </p:nvSpPr>
        <p:spPr>
          <a:xfrm>
            <a:off x="2044080" y="4895640"/>
            <a:ext cx="0" cy="27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Line 19"/>
          <p:cNvSpPr/>
          <p:nvPr/>
        </p:nvSpPr>
        <p:spPr>
          <a:xfrm>
            <a:off x="2242440" y="5446440"/>
            <a:ext cx="0" cy="54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Line 20"/>
          <p:cNvSpPr/>
          <p:nvPr/>
        </p:nvSpPr>
        <p:spPr>
          <a:xfrm>
            <a:off x="2242440" y="4892400"/>
            <a:ext cx="0" cy="5396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Line 21"/>
          <p:cNvSpPr/>
          <p:nvPr/>
        </p:nvSpPr>
        <p:spPr>
          <a:xfrm flipH="1">
            <a:off x="1971000" y="544644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Line 22"/>
          <p:cNvSpPr/>
          <p:nvPr/>
        </p:nvSpPr>
        <p:spPr>
          <a:xfrm>
            <a:off x="2044080" y="5446440"/>
            <a:ext cx="0" cy="27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Line 23"/>
          <p:cNvSpPr/>
          <p:nvPr/>
        </p:nvSpPr>
        <p:spPr>
          <a:xfrm flipH="1">
            <a:off x="1971000" y="597672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Line 24"/>
          <p:cNvSpPr/>
          <p:nvPr/>
        </p:nvSpPr>
        <p:spPr>
          <a:xfrm>
            <a:off x="2044080" y="5976720"/>
            <a:ext cx="0" cy="2746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25"/>
          <p:cNvSpPr/>
          <p:nvPr/>
        </p:nvSpPr>
        <p:spPr>
          <a:xfrm>
            <a:off x="3192120" y="2319120"/>
            <a:ext cx="999720" cy="5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HV / MV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5" name="Line 26"/>
          <p:cNvSpPr/>
          <p:nvPr/>
        </p:nvSpPr>
        <p:spPr>
          <a:xfrm>
            <a:off x="3394800" y="3035160"/>
            <a:ext cx="0" cy="757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Line 27"/>
          <p:cNvSpPr/>
          <p:nvPr/>
        </p:nvSpPr>
        <p:spPr>
          <a:xfrm flipH="1">
            <a:off x="3163320" y="3816000"/>
            <a:ext cx="33444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Line 28"/>
          <p:cNvSpPr/>
          <p:nvPr/>
        </p:nvSpPr>
        <p:spPr>
          <a:xfrm>
            <a:off x="3236040" y="381600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Line 29"/>
          <p:cNvSpPr/>
          <p:nvPr/>
        </p:nvSpPr>
        <p:spPr>
          <a:xfrm>
            <a:off x="3725280" y="381384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Line 30"/>
          <p:cNvSpPr/>
          <p:nvPr/>
        </p:nvSpPr>
        <p:spPr>
          <a:xfrm>
            <a:off x="3987000" y="3813840"/>
            <a:ext cx="0" cy="27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Line 31"/>
          <p:cNvSpPr/>
          <p:nvPr/>
        </p:nvSpPr>
        <p:spPr>
          <a:xfrm>
            <a:off x="3386160" y="3522960"/>
            <a:ext cx="503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Line 32"/>
          <p:cNvSpPr/>
          <p:nvPr/>
        </p:nvSpPr>
        <p:spPr>
          <a:xfrm>
            <a:off x="3890520" y="3515760"/>
            <a:ext cx="0" cy="284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Line 33"/>
          <p:cNvSpPr/>
          <p:nvPr/>
        </p:nvSpPr>
        <p:spPr>
          <a:xfrm>
            <a:off x="3774600" y="3813840"/>
            <a:ext cx="0" cy="540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34"/>
          <p:cNvSpPr/>
          <p:nvPr/>
        </p:nvSpPr>
        <p:spPr>
          <a:xfrm>
            <a:off x="3725280" y="435456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Line 35"/>
          <p:cNvSpPr/>
          <p:nvPr/>
        </p:nvSpPr>
        <p:spPr>
          <a:xfrm>
            <a:off x="3987000" y="435456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Line 36"/>
          <p:cNvSpPr/>
          <p:nvPr/>
        </p:nvSpPr>
        <p:spPr>
          <a:xfrm>
            <a:off x="3774600" y="4354560"/>
            <a:ext cx="0" cy="541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Line 37"/>
          <p:cNvSpPr/>
          <p:nvPr/>
        </p:nvSpPr>
        <p:spPr>
          <a:xfrm>
            <a:off x="3711960" y="489960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Line 38"/>
          <p:cNvSpPr/>
          <p:nvPr/>
        </p:nvSpPr>
        <p:spPr>
          <a:xfrm>
            <a:off x="3973680" y="4899600"/>
            <a:ext cx="0" cy="2728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Line 39"/>
          <p:cNvSpPr/>
          <p:nvPr/>
        </p:nvSpPr>
        <p:spPr>
          <a:xfrm>
            <a:off x="3774600" y="5449680"/>
            <a:ext cx="0" cy="540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Line 40"/>
          <p:cNvSpPr/>
          <p:nvPr/>
        </p:nvSpPr>
        <p:spPr>
          <a:xfrm>
            <a:off x="3774600" y="4895640"/>
            <a:ext cx="0" cy="540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Line 41"/>
          <p:cNvSpPr/>
          <p:nvPr/>
        </p:nvSpPr>
        <p:spPr>
          <a:xfrm>
            <a:off x="3711960" y="544968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Line 42"/>
          <p:cNvSpPr/>
          <p:nvPr/>
        </p:nvSpPr>
        <p:spPr>
          <a:xfrm>
            <a:off x="3973680" y="544968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Line 43"/>
          <p:cNvSpPr/>
          <p:nvPr/>
        </p:nvSpPr>
        <p:spPr>
          <a:xfrm>
            <a:off x="3711960" y="5981400"/>
            <a:ext cx="3348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Line 44"/>
          <p:cNvSpPr/>
          <p:nvPr/>
        </p:nvSpPr>
        <p:spPr>
          <a:xfrm>
            <a:off x="3973680" y="598140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Line 45"/>
          <p:cNvSpPr/>
          <p:nvPr/>
        </p:nvSpPr>
        <p:spPr>
          <a:xfrm flipH="1">
            <a:off x="2485440" y="3798720"/>
            <a:ext cx="33552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Line 46"/>
          <p:cNvSpPr/>
          <p:nvPr/>
        </p:nvSpPr>
        <p:spPr>
          <a:xfrm>
            <a:off x="2558520" y="3798720"/>
            <a:ext cx="0" cy="273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Line 47"/>
          <p:cNvSpPr/>
          <p:nvPr/>
        </p:nvSpPr>
        <p:spPr>
          <a:xfrm>
            <a:off x="2771640" y="3798720"/>
            <a:ext cx="0" cy="54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Line 48"/>
          <p:cNvSpPr/>
          <p:nvPr/>
        </p:nvSpPr>
        <p:spPr>
          <a:xfrm flipH="1">
            <a:off x="2498760" y="4344120"/>
            <a:ext cx="3358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Line 49"/>
          <p:cNvSpPr/>
          <p:nvPr/>
        </p:nvSpPr>
        <p:spPr>
          <a:xfrm>
            <a:off x="2572200" y="4344120"/>
            <a:ext cx="0" cy="27360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Line 50"/>
          <p:cNvSpPr/>
          <p:nvPr/>
        </p:nvSpPr>
        <p:spPr>
          <a:xfrm flipH="1">
            <a:off x="2488320" y="4893840"/>
            <a:ext cx="3351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Line 51"/>
          <p:cNvSpPr/>
          <p:nvPr/>
        </p:nvSpPr>
        <p:spPr>
          <a:xfrm>
            <a:off x="2561400" y="489384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Line 52"/>
          <p:cNvSpPr/>
          <p:nvPr/>
        </p:nvSpPr>
        <p:spPr>
          <a:xfrm>
            <a:off x="2774160" y="4893840"/>
            <a:ext cx="0" cy="543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Line 53"/>
          <p:cNvSpPr/>
          <p:nvPr/>
        </p:nvSpPr>
        <p:spPr>
          <a:xfrm flipH="1">
            <a:off x="2502720" y="5439960"/>
            <a:ext cx="3351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Line 54"/>
          <p:cNvSpPr/>
          <p:nvPr/>
        </p:nvSpPr>
        <p:spPr>
          <a:xfrm>
            <a:off x="2575800" y="5439960"/>
            <a:ext cx="0" cy="27324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Line 55"/>
          <p:cNvSpPr/>
          <p:nvPr/>
        </p:nvSpPr>
        <p:spPr>
          <a:xfrm>
            <a:off x="2774160" y="4339800"/>
            <a:ext cx="0" cy="54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56"/>
          <p:cNvSpPr/>
          <p:nvPr/>
        </p:nvSpPr>
        <p:spPr>
          <a:xfrm>
            <a:off x="1774440" y="1834920"/>
            <a:ext cx="3085920" cy="887040"/>
          </a:xfrm>
          <a:prstGeom prst="ellipse">
            <a:avLst/>
          </a:prstGeom>
          <a:noFill/>
          <a:ln cap="rnd" w="9360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57"/>
          <p:cNvSpPr/>
          <p:nvPr/>
        </p:nvSpPr>
        <p:spPr>
          <a:xfrm>
            <a:off x="1631520" y="2724120"/>
            <a:ext cx="3428640" cy="3497040"/>
          </a:xfrm>
          <a:prstGeom prst="ellipse">
            <a:avLst/>
          </a:prstGeom>
          <a:noFill/>
          <a:ln cap="rnd" w="9360">
            <a:solidFill>
              <a:srgbClr val="000000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58"/>
          <p:cNvSpPr/>
          <p:nvPr/>
        </p:nvSpPr>
        <p:spPr>
          <a:xfrm>
            <a:off x="2202840" y="1927080"/>
            <a:ext cx="2285640" cy="5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RED DE 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CustomShape 59"/>
          <p:cNvSpPr/>
          <p:nvPr/>
        </p:nvSpPr>
        <p:spPr>
          <a:xfrm>
            <a:off x="2631600" y="4836960"/>
            <a:ext cx="1514160" cy="5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RED DE 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CustomShape 60"/>
          <p:cNvSpPr/>
          <p:nvPr/>
        </p:nvSpPr>
        <p:spPr>
          <a:xfrm>
            <a:off x="3810600" y="4417560"/>
            <a:ext cx="135360" cy="1364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CustomShape 61"/>
          <p:cNvSpPr/>
          <p:nvPr/>
        </p:nvSpPr>
        <p:spPr>
          <a:xfrm>
            <a:off x="3839040" y="4450320"/>
            <a:ext cx="67680" cy="68040"/>
          </a:xfrm>
          <a:custGeom>
            <a:avLst/>
            <a:gdLst/>
            <a:ahLst/>
            <a:rect l="l" t="t" r="r" b="b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Line 62"/>
          <p:cNvSpPr/>
          <p:nvPr/>
        </p:nvSpPr>
        <p:spPr>
          <a:xfrm flipV="1">
            <a:off x="3881520" y="4349880"/>
            <a:ext cx="0" cy="66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63"/>
          <p:cNvSpPr/>
          <p:nvPr/>
        </p:nvSpPr>
        <p:spPr>
          <a:xfrm>
            <a:off x="1916640" y="4428720"/>
            <a:ext cx="135360" cy="1364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64"/>
          <p:cNvSpPr/>
          <p:nvPr/>
        </p:nvSpPr>
        <p:spPr>
          <a:xfrm>
            <a:off x="1945080" y="4461480"/>
            <a:ext cx="67680" cy="68040"/>
          </a:xfrm>
          <a:custGeom>
            <a:avLst/>
            <a:gdLst/>
            <a:ahLst/>
            <a:rect l="l" t="t" r="r" b="b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Line 65"/>
          <p:cNvSpPr/>
          <p:nvPr/>
        </p:nvSpPr>
        <p:spPr>
          <a:xfrm flipV="1">
            <a:off x="1987560" y="4361040"/>
            <a:ext cx="0" cy="66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66"/>
          <p:cNvSpPr/>
          <p:nvPr/>
        </p:nvSpPr>
        <p:spPr>
          <a:xfrm>
            <a:off x="2702880" y="2249280"/>
            <a:ext cx="713880" cy="41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PSP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6" name="CustomShape 67"/>
          <p:cNvSpPr/>
          <p:nvPr/>
        </p:nvSpPr>
        <p:spPr>
          <a:xfrm>
            <a:off x="6508080" y="2444760"/>
            <a:ext cx="24379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Precio de la potencia activa en el PSP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CustomShape 68"/>
          <p:cNvSpPr/>
          <p:nvPr/>
        </p:nvSpPr>
        <p:spPr>
          <a:xfrm>
            <a:off x="5746320" y="3419280"/>
            <a:ext cx="24379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Precios de la potencia activa y reactiva en el nodo </a:t>
            </a:r>
            <a:r>
              <a:rPr i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</a:t>
            </a: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Line 69"/>
          <p:cNvSpPr/>
          <p:nvPr/>
        </p:nvSpPr>
        <p:spPr>
          <a:xfrm>
            <a:off x="4145760" y="2749320"/>
            <a:ext cx="167652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70"/>
          <p:cNvSpPr/>
          <p:nvPr/>
        </p:nvSpPr>
        <p:spPr>
          <a:xfrm>
            <a:off x="6126480" y="1214280"/>
            <a:ext cx="6093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Precios nodales (Nodal Pricing)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Utilización de los precios nodales para recuperar los costos de red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>
            <a:off x="1235520" y="1898640"/>
            <a:ext cx="104716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 spc="-1" strike="noStrike" u="sng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INGRESO TARIFARIO (MS)</a:t>
            </a: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 Diferencia entre lo que paga la demanda y lo que cobra la generación utilizando los precios nodales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CustomShape 4"/>
          <p:cNvSpPr/>
          <p:nvPr/>
        </p:nvSpPr>
        <p:spPr>
          <a:xfrm>
            <a:off x="3376440" y="4888440"/>
            <a:ext cx="8120520" cy="13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 spc="-1" strike="noStrike" u="sng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 MS es cero se pagan únicamente las pérdidas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pc="-1" strike="noStrike" u="sng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 MS es mayor que cero, además de las pérdidas se puede pagar parte de los costos fijos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5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Recuperación de los costos fijos Amp-mile (DIS) / MW-mile (TRA)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6" name="CustomShape 3"/>
          <p:cNvSpPr/>
          <p:nvPr/>
        </p:nvSpPr>
        <p:spPr>
          <a:xfrm>
            <a:off x="1219320" y="2044800"/>
            <a:ext cx="811944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 corriente eléctrica (A) en un circuito es la principal magnitud de diseño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Factor de uso de capacidad (UCC)= Imax/Cap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100000"/>
              </a:lnSpc>
            </a:pP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CustomShape 4"/>
          <p:cNvSpPr/>
          <p:nvPr/>
        </p:nvSpPr>
        <p:spPr>
          <a:xfrm>
            <a:off x="2019240" y="3963240"/>
            <a:ext cx="4457520" cy="82188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COSTOS FIJOS_MS _Circuito_k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CustomShape 5"/>
          <p:cNvSpPr/>
          <p:nvPr/>
        </p:nvSpPr>
        <p:spPr>
          <a:xfrm>
            <a:off x="6477120" y="4114800"/>
            <a:ext cx="191016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   UCC</a:t>
            </a:r>
            <a:r>
              <a:rPr b="1" lang="es-ES" sz="2400" spc="-1" strike="noStrike" baseline="-25000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</a:t>
            </a: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CustomShape 6"/>
          <p:cNvSpPr/>
          <p:nvPr/>
        </p:nvSpPr>
        <p:spPr>
          <a:xfrm>
            <a:off x="3200400" y="5029200"/>
            <a:ext cx="1910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CustomShape 7"/>
          <p:cNvSpPr/>
          <p:nvPr/>
        </p:nvSpPr>
        <p:spPr>
          <a:xfrm>
            <a:off x="2209680" y="5629320"/>
            <a:ext cx="382068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$CAP.USO_Circuito_k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8"/>
          <p:cNvSpPr/>
          <p:nvPr/>
        </p:nvSpPr>
        <p:spPr>
          <a:xfrm>
            <a:off x="6400800" y="5425920"/>
            <a:ext cx="24728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(Costo adaptado del circuito)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Recuperación de los costos fijos Amp-mile (DIS) / MW-mile (TRA)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4267080" y="3586680"/>
            <a:ext cx="761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CustomShape 4"/>
          <p:cNvSpPr/>
          <p:nvPr/>
        </p:nvSpPr>
        <p:spPr>
          <a:xfrm>
            <a:off x="1066680" y="3623040"/>
            <a:ext cx="335232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$CAP.USO_Circuito_k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CustomShape 5"/>
          <p:cNvSpPr/>
          <p:nvPr/>
        </p:nvSpPr>
        <p:spPr>
          <a:xfrm>
            <a:off x="4876920" y="1803960"/>
            <a:ext cx="685440" cy="44953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6"/>
          <p:cNvSpPr/>
          <p:nvPr/>
        </p:nvSpPr>
        <p:spPr>
          <a:xfrm>
            <a:off x="5029200" y="35866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8" name="CustomShape 7"/>
          <p:cNvSpPr/>
          <p:nvPr/>
        </p:nvSpPr>
        <p:spPr>
          <a:xfrm>
            <a:off x="5562720" y="3594600"/>
            <a:ext cx="761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CustomShape 8"/>
          <p:cNvSpPr/>
          <p:nvPr/>
        </p:nvSpPr>
        <p:spPr>
          <a:xfrm>
            <a:off x="6172200" y="1803960"/>
            <a:ext cx="685440" cy="761760"/>
          </a:xfrm>
          <a:prstGeom prst="rect">
            <a:avLst/>
          </a:prstGeom>
          <a:solidFill>
            <a:srgbClr val="008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9"/>
          <p:cNvSpPr/>
          <p:nvPr/>
        </p:nvSpPr>
        <p:spPr>
          <a:xfrm>
            <a:off x="6172200" y="2565720"/>
            <a:ext cx="685440" cy="533160"/>
          </a:xfrm>
          <a:prstGeom prst="rect">
            <a:avLst/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10"/>
          <p:cNvSpPr/>
          <p:nvPr/>
        </p:nvSpPr>
        <p:spPr>
          <a:xfrm>
            <a:off x="6172200" y="3099240"/>
            <a:ext cx="685440" cy="114264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CustomShape 11"/>
          <p:cNvSpPr/>
          <p:nvPr/>
        </p:nvSpPr>
        <p:spPr>
          <a:xfrm>
            <a:off x="6172200" y="4242240"/>
            <a:ext cx="685440" cy="1066320"/>
          </a:xfrm>
          <a:prstGeom prst="rect">
            <a:avLst/>
          </a:prstGeom>
          <a:solidFill>
            <a:srgbClr val="ff00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CustomShape 12"/>
          <p:cNvSpPr/>
          <p:nvPr/>
        </p:nvSpPr>
        <p:spPr>
          <a:xfrm>
            <a:off x="6172200" y="5308920"/>
            <a:ext cx="685440" cy="914040"/>
          </a:xfrm>
          <a:prstGeom prst="rect">
            <a:avLst/>
          </a:prstGeom>
          <a:solidFill>
            <a:srgbClr val="80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CustomShape 13"/>
          <p:cNvSpPr/>
          <p:nvPr/>
        </p:nvSpPr>
        <p:spPr>
          <a:xfrm>
            <a:off x="6324480" y="187992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CustomShape 14"/>
          <p:cNvSpPr/>
          <p:nvPr/>
        </p:nvSpPr>
        <p:spPr>
          <a:xfrm>
            <a:off x="6324480" y="25196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6" name="CustomShape 15"/>
          <p:cNvSpPr/>
          <p:nvPr/>
        </p:nvSpPr>
        <p:spPr>
          <a:xfrm>
            <a:off x="6324480" y="33278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CustomShape 16"/>
          <p:cNvSpPr/>
          <p:nvPr/>
        </p:nvSpPr>
        <p:spPr>
          <a:xfrm>
            <a:off x="6324480" y="45010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CustomShape 17"/>
          <p:cNvSpPr/>
          <p:nvPr/>
        </p:nvSpPr>
        <p:spPr>
          <a:xfrm>
            <a:off x="6324480" y="54914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CustomShape 18"/>
          <p:cNvSpPr/>
          <p:nvPr/>
        </p:nvSpPr>
        <p:spPr>
          <a:xfrm>
            <a:off x="7162920" y="18799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1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CustomShape 19"/>
          <p:cNvSpPr/>
          <p:nvPr/>
        </p:nvSpPr>
        <p:spPr>
          <a:xfrm>
            <a:off x="7162920" y="25657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2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CustomShape 20"/>
          <p:cNvSpPr/>
          <p:nvPr/>
        </p:nvSpPr>
        <p:spPr>
          <a:xfrm>
            <a:off x="7162920" y="332784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3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CustomShape 21"/>
          <p:cNvSpPr/>
          <p:nvPr/>
        </p:nvSpPr>
        <p:spPr>
          <a:xfrm>
            <a:off x="7162920" y="569016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n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CustomShape 22"/>
          <p:cNvSpPr/>
          <p:nvPr/>
        </p:nvSpPr>
        <p:spPr>
          <a:xfrm>
            <a:off x="7620120" y="3556440"/>
            <a:ext cx="685440" cy="19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4" name="CustomShape 23"/>
          <p:cNvSpPr/>
          <p:nvPr/>
        </p:nvSpPr>
        <p:spPr>
          <a:xfrm>
            <a:off x="6705720" y="178632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CustomShape 24"/>
          <p:cNvSpPr/>
          <p:nvPr/>
        </p:nvSpPr>
        <p:spPr>
          <a:xfrm>
            <a:off x="6781680" y="32342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CustomShape 25"/>
          <p:cNvSpPr/>
          <p:nvPr/>
        </p:nvSpPr>
        <p:spPr>
          <a:xfrm>
            <a:off x="6705720" y="53852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CustomShape 26"/>
          <p:cNvSpPr/>
          <p:nvPr/>
        </p:nvSpPr>
        <p:spPr>
          <a:xfrm>
            <a:off x="6781680" y="43772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8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9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Recuperación de los costos fijos Amp-mile (DIS) / MW-mile (TRA)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0" name="CustomShape 3"/>
          <p:cNvSpPr/>
          <p:nvPr/>
        </p:nvSpPr>
        <p:spPr>
          <a:xfrm>
            <a:off x="4038480" y="3586680"/>
            <a:ext cx="761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1" name="CustomShape 4"/>
          <p:cNvSpPr/>
          <p:nvPr/>
        </p:nvSpPr>
        <p:spPr>
          <a:xfrm>
            <a:off x="1066680" y="3623040"/>
            <a:ext cx="312372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Corriente_Circuito_k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CustomShape 5"/>
          <p:cNvSpPr/>
          <p:nvPr/>
        </p:nvSpPr>
        <p:spPr>
          <a:xfrm>
            <a:off x="4876920" y="1803960"/>
            <a:ext cx="685440" cy="44953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CustomShape 6"/>
          <p:cNvSpPr/>
          <p:nvPr/>
        </p:nvSpPr>
        <p:spPr>
          <a:xfrm>
            <a:off x="5029200" y="35866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CustomShape 7"/>
          <p:cNvSpPr/>
          <p:nvPr/>
        </p:nvSpPr>
        <p:spPr>
          <a:xfrm>
            <a:off x="5562720" y="3594600"/>
            <a:ext cx="761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=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5" name="CustomShape 8"/>
          <p:cNvSpPr/>
          <p:nvPr/>
        </p:nvSpPr>
        <p:spPr>
          <a:xfrm>
            <a:off x="6172200" y="1803960"/>
            <a:ext cx="685440" cy="761760"/>
          </a:xfrm>
          <a:prstGeom prst="rect">
            <a:avLst/>
          </a:prstGeom>
          <a:solidFill>
            <a:srgbClr val="008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9"/>
          <p:cNvSpPr/>
          <p:nvPr/>
        </p:nvSpPr>
        <p:spPr>
          <a:xfrm>
            <a:off x="6172200" y="2565720"/>
            <a:ext cx="685440" cy="533160"/>
          </a:xfrm>
          <a:prstGeom prst="rect">
            <a:avLst/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0"/>
          <p:cNvSpPr/>
          <p:nvPr/>
        </p:nvSpPr>
        <p:spPr>
          <a:xfrm>
            <a:off x="6172200" y="3099240"/>
            <a:ext cx="685440" cy="114264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11"/>
          <p:cNvSpPr/>
          <p:nvPr/>
        </p:nvSpPr>
        <p:spPr>
          <a:xfrm>
            <a:off x="6172200" y="4242240"/>
            <a:ext cx="685440" cy="1066320"/>
          </a:xfrm>
          <a:prstGeom prst="rect">
            <a:avLst/>
          </a:prstGeom>
          <a:solidFill>
            <a:srgbClr val="ff00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12"/>
          <p:cNvSpPr/>
          <p:nvPr/>
        </p:nvSpPr>
        <p:spPr>
          <a:xfrm>
            <a:off x="6172200" y="5308920"/>
            <a:ext cx="685440" cy="914040"/>
          </a:xfrm>
          <a:prstGeom prst="rect">
            <a:avLst/>
          </a:prstGeom>
          <a:solidFill>
            <a:srgbClr val="80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13"/>
          <p:cNvSpPr/>
          <p:nvPr/>
        </p:nvSpPr>
        <p:spPr>
          <a:xfrm>
            <a:off x="6324480" y="187992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CustomShape 14"/>
          <p:cNvSpPr/>
          <p:nvPr/>
        </p:nvSpPr>
        <p:spPr>
          <a:xfrm>
            <a:off x="6324480" y="25196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CustomShape 15"/>
          <p:cNvSpPr/>
          <p:nvPr/>
        </p:nvSpPr>
        <p:spPr>
          <a:xfrm>
            <a:off x="6324480" y="33278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CustomShape 16"/>
          <p:cNvSpPr/>
          <p:nvPr/>
        </p:nvSpPr>
        <p:spPr>
          <a:xfrm>
            <a:off x="6324480" y="45010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4" name="CustomShape 17"/>
          <p:cNvSpPr/>
          <p:nvPr/>
        </p:nvSpPr>
        <p:spPr>
          <a:xfrm>
            <a:off x="6324480" y="54914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5" name="CustomShape 18"/>
          <p:cNvSpPr/>
          <p:nvPr/>
        </p:nvSpPr>
        <p:spPr>
          <a:xfrm>
            <a:off x="7162920" y="18799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1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CustomShape 19"/>
          <p:cNvSpPr/>
          <p:nvPr/>
        </p:nvSpPr>
        <p:spPr>
          <a:xfrm>
            <a:off x="7162920" y="25657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2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7" name="CustomShape 20"/>
          <p:cNvSpPr/>
          <p:nvPr/>
        </p:nvSpPr>
        <p:spPr>
          <a:xfrm>
            <a:off x="7162920" y="332784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3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8" name="CustomShape 21"/>
          <p:cNvSpPr/>
          <p:nvPr/>
        </p:nvSpPr>
        <p:spPr>
          <a:xfrm>
            <a:off x="7162920" y="569016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n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CustomShape 22"/>
          <p:cNvSpPr/>
          <p:nvPr/>
        </p:nvSpPr>
        <p:spPr>
          <a:xfrm>
            <a:off x="7620120" y="3556440"/>
            <a:ext cx="685440" cy="19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CustomShape 23"/>
          <p:cNvSpPr/>
          <p:nvPr/>
        </p:nvSpPr>
        <p:spPr>
          <a:xfrm>
            <a:off x="6705720" y="178632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1" name="CustomShape 24"/>
          <p:cNvSpPr/>
          <p:nvPr/>
        </p:nvSpPr>
        <p:spPr>
          <a:xfrm>
            <a:off x="6705720" y="32342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2" name="CustomShape 25"/>
          <p:cNvSpPr/>
          <p:nvPr/>
        </p:nvSpPr>
        <p:spPr>
          <a:xfrm>
            <a:off x="6781680" y="43772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CustomShape 26"/>
          <p:cNvSpPr/>
          <p:nvPr/>
        </p:nvSpPr>
        <p:spPr>
          <a:xfrm>
            <a:off x="6781680" y="536760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89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5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Recuperación de los costos fijos Amp-mile (DIS) / MW-mile (TRA)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CustomShape 3"/>
          <p:cNvSpPr/>
          <p:nvPr/>
        </p:nvSpPr>
        <p:spPr>
          <a:xfrm>
            <a:off x="7281360" y="1863720"/>
            <a:ext cx="685440" cy="761760"/>
          </a:xfrm>
          <a:prstGeom prst="rect">
            <a:avLst/>
          </a:prstGeom>
          <a:solidFill>
            <a:srgbClr val="008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4"/>
          <p:cNvSpPr/>
          <p:nvPr/>
        </p:nvSpPr>
        <p:spPr>
          <a:xfrm>
            <a:off x="7281360" y="2625840"/>
            <a:ext cx="685440" cy="533160"/>
          </a:xfrm>
          <a:prstGeom prst="rect">
            <a:avLst/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CustomShape 5"/>
          <p:cNvSpPr/>
          <p:nvPr/>
        </p:nvSpPr>
        <p:spPr>
          <a:xfrm>
            <a:off x="7281360" y="3159360"/>
            <a:ext cx="685440" cy="114264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CustomShape 6"/>
          <p:cNvSpPr/>
          <p:nvPr/>
        </p:nvSpPr>
        <p:spPr>
          <a:xfrm>
            <a:off x="7281360" y="4302360"/>
            <a:ext cx="685440" cy="1066320"/>
          </a:xfrm>
          <a:prstGeom prst="rect">
            <a:avLst/>
          </a:prstGeom>
          <a:solidFill>
            <a:srgbClr val="ff00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CustomShape 7"/>
          <p:cNvSpPr/>
          <p:nvPr/>
        </p:nvSpPr>
        <p:spPr>
          <a:xfrm>
            <a:off x="7281360" y="5369040"/>
            <a:ext cx="685440" cy="914040"/>
          </a:xfrm>
          <a:prstGeom prst="rect">
            <a:avLst/>
          </a:prstGeom>
          <a:solidFill>
            <a:srgbClr val="80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CustomShape 8"/>
          <p:cNvSpPr/>
          <p:nvPr/>
        </p:nvSpPr>
        <p:spPr>
          <a:xfrm>
            <a:off x="7434000" y="19400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CustomShape 9"/>
          <p:cNvSpPr/>
          <p:nvPr/>
        </p:nvSpPr>
        <p:spPr>
          <a:xfrm>
            <a:off x="7434000" y="257976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3" name="CustomShape 10"/>
          <p:cNvSpPr/>
          <p:nvPr/>
        </p:nvSpPr>
        <p:spPr>
          <a:xfrm>
            <a:off x="7434000" y="338796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CustomShape 11"/>
          <p:cNvSpPr/>
          <p:nvPr/>
        </p:nvSpPr>
        <p:spPr>
          <a:xfrm>
            <a:off x="7434000" y="456084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CustomShape 12"/>
          <p:cNvSpPr/>
          <p:nvPr/>
        </p:nvSpPr>
        <p:spPr>
          <a:xfrm>
            <a:off x="7434000" y="555156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CustomShape 13"/>
          <p:cNvSpPr/>
          <p:nvPr/>
        </p:nvSpPr>
        <p:spPr>
          <a:xfrm>
            <a:off x="8272080" y="194004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1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7" name="CustomShape 14"/>
          <p:cNvSpPr/>
          <p:nvPr/>
        </p:nvSpPr>
        <p:spPr>
          <a:xfrm>
            <a:off x="8272080" y="262584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2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CustomShape 15"/>
          <p:cNvSpPr/>
          <p:nvPr/>
        </p:nvSpPr>
        <p:spPr>
          <a:xfrm>
            <a:off x="8272080" y="338796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3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9" name="CustomShape 16"/>
          <p:cNvSpPr/>
          <p:nvPr/>
        </p:nvSpPr>
        <p:spPr>
          <a:xfrm>
            <a:off x="8272080" y="57499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n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0" name="CustomShape 17"/>
          <p:cNvSpPr/>
          <p:nvPr/>
        </p:nvSpPr>
        <p:spPr>
          <a:xfrm>
            <a:off x="8729280" y="3616560"/>
            <a:ext cx="685440" cy="19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1" name="CustomShape 18"/>
          <p:cNvSpPr/>
          <p:nvPr/>
        </p:nvSpPr>
        <p:spPr>
          <a:xfrm>
            <a:off x="7814880" y="184644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CustomShape 19"/>
          <p:cNvSpPr/>
          <p:nvPr/>
        </p:nvSpPr>
        <p:spPr>
          <a:xfrm>
            <a:off x="7814880" y="329400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3" name="CustomShape 20"/>
          <p:cNvSpPr/>
          <p:nvPr/>
        </p:nvSpPr>
        <p:spPr>
          <a:xfrm>
            <a:off x="7891200" y="443700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CustomShape 21"/>
          <p:cNvSpPr/>
          <p:nvPr/>
        </p:nvSpPr>
        <p:spPr>
          <a:xfrm>
            <a:off x="7891200" y="542772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CustomShape 22"/>
          <p:cNvSpPr/>
          <p:nvPr/>
        </p:nvSpPr>
        <p:spPr>
          <a:xfrm>
            <a:off x="3903120" y="4692960"/>
            <a:ext cx="2861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Power to Current Distribution Factors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CustomShape 23"/>
          <p:cNvSpPr/>
          <p:nvPr/>
        </p:nvSpPr>
        <p:spPr>
          <a:xfrm>
            <a:off x="3505320" y="4303440"/>
            <a:ext cx="304560" cy="1828440"/>
          </a:xfrm>
          <a:prstGeom prst="rightBrace">
            <a:avLst>
              <a:gd name="adj1" fmla="val 50000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8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Recuperación de los costos fijos Amp-mile (DIS) / MW-mile (TRA)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9" name="CustomShape 3"/>
          <p:cNvSpPr/>
          <p:nvPr/>
        </p:nvSpPr>
        <p:spPr>
          <a:xfrm>
            <a:off x="8645400" y="1878840"/>
            <a:ext cx="685440" cy="761760"/>
          </a:xfrm>
          <a:prstGeom prst="rect">
            <a:avLst/>
          </a:prstGeom>
          <a:solidFill>
            <a:srgbClr val="008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4"/>
          <p:cNvSpPr/>
          <p:nvPr/>
        </p:nvSpPr>
        <p:spPr>
          <a:xfrm>
            <a:off x="8645400" y="2640600"/>
            <a:ext cx="685440" cy="533160"/>
          </a:xfrm>
          <a:prstGeom prst="rect">
            <a:avLst/>
          </a:prstGeom>
          <a:solidFill>
            <a:srgbClr val="ff99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5"/>
          <p:cNvSpPr/>
          <p:nvPr/>
        </p:nvSpPr>
        <p:spPr>
          <a:xfrm>
            <a:off x="8645400" y="3174120"/>
            <a:ext cx="685440" cy="114264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CustomShape 6"/>
          <p:cNvSpPr/>
          <p:nvPr/>
        </p:nvSpPr>
        <p:spPr>
          <a:xfrm>
            <a:off x="8645400" y="4317120"/>
            <a:ext cx="685440" cy="1066320"/>
          </a:xfrm>
          <a:prstGeom prst="rect">
            <a:avLst/>
          </a:prstGeom>
          <a:solidFill>
            <a:srgbClr val="ff00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7"/>
          <p:cNvSpPr/>
          <p:nvPr/>
        </p:nvSpPr>
        <p:spPr>
          <a:xfrm>
            <a:off x="8645400" y="5383800"/>
            <a:ext cx="685440" cy="914040"/>
          </a:xfrm>
          <a:prstGeom prst="rect">
            <a:avLst/>
          </a:prstGeom>
          <a:solidFill>
            <a:srgbClr val="80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8"/>
          <p:cNvSpPr/>
          <p:nvPr/>
        </p:nvSpPr>
        <p:spPr>
          <a:xfrm>
            <a:off x="8798040" y="195480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CustomShape 9"/>
          <p:cNvSpPr/>
          <p:nvPr/>
        </p:nvSpPr>
        <p:spPr>
          <a:xfrm>
            <a:off x="8798040" y="25948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6" name="CustomShape 10"/>
          <p:cNvSpPr/>
          <p:nvPr/>
        </p:nvSpPr>
        <p:spPr>
          <a:xfrm>
            <a:off x="8798040" y="340272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7" name="CustomShape 11"/>
          <p:cNvSpPr/>
          <p:nvPr/>
        </p:nvSpPr>
        <p:spPr>
          <a:xfrm>
            <a:off x="8798040" y="457596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8" name="CustomShape 12"/>
          <p:cNvSpPr/>
          <p:nvPr/>
        </p:nvSpPr>
        <p:spPr>
          <a:xfrm>
            <a:off x="8798040" y="5566680"/>
            <a:ext cx="6854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9" name="CustomShape 13"/>
          <p:cNvSpPr/>
          <p:nvPr/>
        </p:nvSpPr>
        <p:spPr>
          <a:xfrm>
            <a:off x="9636120" y="195480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1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0" name="CustomShape 14"/>
          <p:cNvSpPr/>
          <p:nvPr/>
        </p:nvSpPr>
        <p:spPr>
          <a:xfrm>
            <a:off x="9636120" y="264060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2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CustomShape 15"/>
          <p:cNvSpPr/>
          <p:nvPr/>
        </p:nvSpPr>
        <p:spPr>
          <a:xfrm>
            <a:off x="9636120" y="340272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3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2" name="CustomShape 16"/>
          <p:cNvSpPr/>
          <p:nvPr/>
        </p:nvSpPr>
        <p:spPr>
          <a:xfrm>
            <a:off x="9636120" y="5765040"/>
            <a:ext cx="19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Nodo n (G/D)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3" name="CustomShape 17"/>
          <p:cNvSpPr/>
          <p:nvPr/>
        </p:nvSpPr>
        <p:spPr>
          <a:xfrm>
            <a:off x="10093320" y="3631320"/>
            <a:ext cx="685440" cy="195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2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4" name="CustomShape 18"/>
          <p:cNvSpPr/>
          <p:nvPr/>
        </p:nvSpPr>
        <p:spPr>
          <a:xfrm>
            <a:off x="9178920" y="186120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5" name="CustomShape 19"/>
          <p:cNvSpPr/>
          <p:nvPr/>
        </p:nvSpPr>
        <p:spPr>
          <a:xfrm>
            <a:off x="9178920" y="330912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CustomShape 20"/>
          <p:cNvSpPr/>
          <p:nvPr/>
        </p:nvSpPr>
        <p:spPr>
          <a:xfrm>
            <a:off x="9178920" y="446940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CustomShape 21"/>
          <p:cNvSpPr/>
          <p:nvPr/>
        </p:nvSpPr>
        <p:spPr>
          <a:xfrm>
            <a:off x="9178920" y="5460120"/>
            <a:ext cx="68544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CustomShape 22"/>
          <p:cNvSpPr/>
          <p:nvPr/>
        </p:nvSpPr>
        <p:spPr>
          <a:xfrm>
            <a:off x="4251240" y="2057400"/>
            <a:ext cx="304560" cy="2819160"/>
          </a:xfrm>
          <a:prstGeom prst="rightBrace">
            <a:avLst>
              <a:gd name="adj1" fmla="val 77083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23"/>
          <p:cNvSpPr/>
          <p:nvPr/>
        </p:nvSpPr>
        <p:spPr>
          <a:xfrm>
            <a:off x="4419720" y="2851200"/>
            <a:ext cx="17521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Factores de intensidad de uso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CustomShape 24"/>
          <p:cNvSpPr/>
          <p:nvPr/>
        </p:nvSpPr>
        <p:spPr>
          <a:xfrm>
            <a:off x="784440" y="5181480"/>
            <a:ext cx="7983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Multiplicando los Factores de Intensidad de uso correspondientes (lk, </a:t>
            </a: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o </a:t>
            </a:r>
            <a:r>
              <a:rPr b="1"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</a:t>
            </a: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por el costo adaptado del circuito, se obtiene el cargo de localización asociado a ese circuito.  La suma en todos los circuitos da el cargo total.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Desarrollo en e</a:t>
            </a:r>
            <a:r>
              <a:rPr lang="en-US" sz="31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 Siglo XX - Uruguay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Imagen 5" descr=""/>
          <p:cNvPicPr/>
          <p:nvPr/>
        </p:nvPicPr>
        <p:blipFill>
          <a:blip r:embed="rId1"/>
          <a:stretch/>
        </p:blipFill>
        <p:spPr>
          <a:xfrm>
            <a:off x="5872320" y="1397520"/>
            <a:ext cx="5599080" cy="3801240"/>
          </a:xfrm>
          <a:prstGeom prst="rect">
            <a:avLst/>
          </a:prstGeom>
          <a:ln>
            <a:noFill/>
          </a:ln>
        </p:spPr>
      </p:pic>
      <p:pic>
        <p:nvPicPr>
          <p:cNvPr id="111" name="Imagen 17" descr=""/>
          <p:cNvPicPr/>
          <p:nvPr/>
        </p:nvPicPr>
        <p:blipFill>
          <a:blip r:embed="rId2"/>
          <a:stretch/>
        </p:blipFill>
        <p:spPr>
          <a:xfrm>
            <a:off x="5600520" y="1402200"/>
            <a:ext cx="6648120" cy="384084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6217200" y="5349240"/>
            <a:ext cx="1904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Producción electricidad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 rot="5400000">
            <a:off x="8837280" y="4082040"/>
            <a:ext cx="302760" cy="1792440"/>
          </a:xfrm>
          <a:prstGeom prst="rightBrace">
            <a:avLst>
              <a:gd name="adj1" fmla="val 31667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6"/>
          <p:cNvSpPr/>
          <p:nvPr/>
        </p:nvSpPr>
        <p:spPr>
          <a:xfrm>
            <a:off x="8010360" y="5627880"/>
            <a:ext cx="1904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Transporte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9803520" y="5388480"/>
            <a:ext cx="1904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Consumo electricidad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8"/>
          <p:cNvSpPr txBox="1"/>
          <p:nvPr/>
        </p:nvSpPr>
        <p:spPr>
          <a:xfrm>
            <a:off x="155520" y="1788480"/>
            <a:ext cx="6435360" cy="462672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1796 Iluminación por grasa vacuna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1856 Energía eléctrica frigorífico Liebig – Fray Bentos – Rio Negro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1912 se funda de UTE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1932 al 1982 Represas y Térmicas – Modelo hidro-térmico para abastecimiento de la demanda.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1997 Ley de Marco Regulatorio N°16.832.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2002 Reglamentos de Mercado Eléctrico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2002 – 2010 Problemas de suministro, finales del modelo hidro-térmico/importaciones Argentina, introducción de ERNC.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2010 - Actualidad 1507MW Eólica, 225MW Solar, 800 MW Biomasa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Futuro: Más ERNC, H2, Almacenamiento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TextShape 1"/>
          <p:cNvSpPr txBox="1"/>
          <p:nvPr/>
        </p:nvSpPr>
        <p:spPr>
          <a:xfrm>
            <a:off x="1127160" y="1368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Peajes de Red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2" name="CustomShape 2"/>
          <p:cNvSpPr/>
          <p:nvPr/>
        </p:nvSpPr>
        <p:spPr>
          <a:xfrm>
            <a:off x="1100520" y="1274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Propuesta para demandas interrumpibles/flexibles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3" name="CustomShape 3"/>
          <p:cNvSpPr/>
          <p:nvPr/>
        </p:nvSpPr>
        <p:spPr>
          <a:xfrm>
            <a:off x="3121560" y="1787760"/>
            <a:ext cx="6171840" cy="97416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COSTOS TOTALES DE RED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CustomShape 4"/>
          <p:cNvSpPr/>
          <p:nvPr/>
        </p:nvSpPr>
        <p:spPr>
          <a:xfrm>
            <a:off x="3121560" y="3135240"/>
            <a:ext cx="1828440" cy="82188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PÉRDIDAS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CustomShape 5"/>
          <p:cNvSpPr/>
          <p:nvPr/>
        </p:nvSpPr>
        <p:spPr>
          <a:xfrm>
            <a:off x="5026680" y="3140280"/>
            <a:ext cx="4266720" cy="82188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COSTOS FIJOS                      ($)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CustomShape 6"/>
          <p:cNvSpPr/>
          <p:nvPr/>
        </p:nvSpPr>
        <p:spPr>
          <a:xfrm>
            <a:off x="5483880" y="4156200"/>
            <a:ext cx="182844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 USO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7" name="CustomShape 7"/>
          <p:cNvSpPr/>
          <p:nvPr/>
        </p:nvSpPr>
        <p:spPr>
          <a:xfrm>
            <a:off x="7389000" y="4149720"/>
            <a:ext cx="1904760" cy="456120"/>
          </a:xfrm>
          <a:prstGeom prst="rect">
            <a:avLst/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$CAP.REM.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CustomShape 8"/>
          <p:cNvSpPr/>
          <p:nvPr/>
        </p:nvSpPr>
        <p:spPr>
          <a:xfrm>
            <a:off x="2969280" y="4835520"/>
            <a:ext cx="2437920" cy="456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Precios nodales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9"/>
          <p:cNvSpPr/>
          <p:nvPr/>
        </p:nvSpPr>
        <p:spPr>
          <a:xfrm>
            <a:off x="5522040" y="4835520"/>
            <a:ext cx="1752120" cy="82188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Intensidad de uso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CustomShape 10"/>
          <p:cNvSpPr/>
          <p:nvPr/>
        </p:nvSpPr>
        <p:spPr>
          <a:xfrm>
            <a:off x="7389000" y="4835520"/>
            <a:ext cx="1904760" cy="456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e7e6e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Socializado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1" name="CustomShape 11"/>
          <p:cNvSpPr/>
          <p:nvPr/>
        </p:nvSpPr>
        <p:spPr>
          <a:xfrm>
            <a:off x="2740680" y="4759560"/>
            <a:ext cx="6781320" cy="99036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12"/>
          <p:cNvSpPr/>
          <p:nvPr/>
        </p:nvSpPr>
        <p:spPr>
          <a:xfrm>
            <a:off x="2389680" y="5857560"/>
            <a:ext cx="7391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Mecanismo de asignación propuesto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CustomShape 13"/>
          <p:cNvSpPr/>
          <p:nvPr/>
        </p:nvSpPr>
        <p:spPr>
          <a:xfrm>
            <a:off x="6784200" y="3989880"/>
            <a:ext cx="3409920" cy="1878480"/>
          </a:xfrm>
          <a:prstGeom prst="mathMultiply">
            <a:avLst>
              <a:gd name="adj1" fmla="val 23520"/>
            </a:avLst>
          </a:prstGeom>
          <a:solidFill>
            <a:srgbClr val="ff0000">
              <a:alpha val="51000"/>
            </a:srgbClr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Shape 1"/>
          <p:cNvSpPr txBox="1"/>
          <p:nvPr/>
        </p:nvSpPr>
        <p:spPr>
          <a:xfrm>
            <a:off x="1045080" y="167760"/>
            <a:ext cx="1032480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Aporte a la Garantía de Suministro de las ERNC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5" name="CustomShape 2"/>
          <p:cNvSpPr/>
          <p:nvPr/>
        </p:nvSpPr>
        <p:spPr>
          <a:xfrm>
            <a:off x="1219320" y="2044800"/>
            <a:ext cx="1032480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El mercado Spot por sí solo no permite asegurar el suministro futuro de la demada.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En el modelo del MMEE de Uruguay, se establece el requerimiento de un seguro de garantía de suministro para la demanda, con porcentajés mínimos de potencia firme a contratar.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Según la reglamentación vigente solo aportan potencia firme las generación térmica y la hidroeléctrica.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Pero la experiencia muestra que también las ERNC pueden aportar potencia firme de largo plazo. 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100000"/>
              </a:lnSpc>
            </a:pP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Shape 1"/>
          <p:cNvSpPr txBox="1"/>
          <p:nvPr/>
        </p:nvSpPr>
        <p:spPr>
          <a:xfrm>
            <a:off x="1045080" y="377640"/>
            <a:ext cx="1032480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Aporte a la Garantía de Suministro de las ERNC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7" name="CustomShape 2"/>
          <p:cNvSpPr/>
          <p:nvPr/>
        </p:nvSpPr>
        <p:spPr>
          <a:xfrm>
            <a:off x="1219320" y="2044800"/>
            <a:ext cx="1032480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Valor de capacidad constante (% de la potencia instalada).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Fórmulas analíticas (e.g. </a:t>
            </a:r>
            <a:r>
              <a:rPr lang="es-ES" sz="2800" spc="-1" strike="noStrike">
                <a:solidFill>
                  <a:srgbClr val="7fb6e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eólica según Voorspools y D´haeseleer).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Equivalente en potencia térmica, </a:t>
            </a:r>
            <a:r>
              <a:rPr i="1"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firm or conventional capacity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(EFC o ECC) o demanda (ELCC), usando como parámetro de medida el LOLP (Loss of Load Probability).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 algn="just">
              <a:lnSpc>
                <a:spcPct val="100000"/>
              </a:lnSpc>
              <a:buClr>
                <a:srgbClr val="3a8fe1"/>
              </a:buClr>
              <a:buFont typeface="Wingdings" charset="2"/>
              <a:buChar char=""/>
            </a:pP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s-ES" sz="28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Aporte de la generación renovable en el CHC (Conjunto de Horas Críticas).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100000"/>
              </a:lnSpc>
            </a:pP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CustomShape 3"/>
          <p:cNvSpPr/>
          <p:nvPr/>
        </p:nvSpPr>
        <p:spPr>
          <a:xfrm>
            <a:off x="1045080" y="893160"/>
            <a:ext cx="109242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Algunas metodologías para el reconocimiento del valor de capacidad de las ERNC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Shape 1"/>
          <p:cNvSpPr txBox="1"/>
          <p:nvPr/>
        </p:nvSpPr>
        <p:spPr>
          <a:xfrm>
            <a:off x="1045080" y="377640"/>
            <a:ext cx="1032480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Aporte a la Garantía de Suministro de las ERNC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0" name="CustomShape 2"/>
          <p:cNvSpPr/>
          <p:nvPr/>
        </p:nvSpPr>
        <p:spPr>
          <a:xfrm>
            <a:off x="1045080" y="1103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Algunos resultados (ELCC vs CHC)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1" name="Picture 2" descr=""/>
          <p:cNvPicPr/>
          <p:nvPr/>
        </p:nvPicPr>
        <p:blipFill>
          <a:blip r:embed="rId1"/>
          <a:srcRect l="2315" t="0" r="20434" b="0"/>
          <a:stretch/>
        </p:blipFill>
        <p:spPr>
          <a:xfrm>
            <a:off x="795600" y="1994760"/>
            <a:ext cx="4645440" cy="3675600"/>
          </a:xfrm>
          <a:prstGeom prst="rect">
            <a:avLst/>
          </a:prstGeom>
          <a:ln>
            <a:noFill/>
          </a:ln>
        </p:spPr>
      </p:pic>
      <p:sp>
        <p:nvSpPr>
          <p:cNvPr id="802" name="CustomShape 3"/>
          <p:cNvSpPr/>
          <p:nvPr/>
        </p:nvSpPr>
        <p:spPr>
          <a:xfrm>
            <a:off x="152280" y="5670720"/>
            <a:ext cx="59432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(*) Ignacio de León, Tesis Maestría en Ingeniería de la Energía, 2022.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3" name="Imagen 7" descr=""/>
          <p:cNvPicPr/>
          <p:nvPr/>
        </p:nvPicPr>
        <p:blipFill>
          <a:blip r:embed="rId2"/>
          <a:stretch/>
        </p:blipFill>
        <p:spPr>
          <a:xfrm>
            <a:off x="6217920" y="3029040"/>
            <a:ext cx="5041440" cy="2641320"/>
          </a:xfrm>
          <a:prstGeom prst="rect">
            <a:avLst/>
          </a:prstGeom>
          <a:ln>
            <a:noFill/>
          </a:ln>
        </p:spPr>
      </p:pic>
      <p:pic>
        <p:nvPicPr>
          <p:cNvPr id="804" name="Picture 4" descr=""/>
          <p:cNvPicPr/>
          <p:nvPr/>
        </p:nvPicPr>
        <p:blipFill>
          <a:blip r:embed="rId3"/>
          <a:srcRect l="79135" t="28081" r="-900" b="37007"/>
          <a:stretch/>
        </p:blipFill>
        <p:spPr>
          <a:xfrm>
            <a:off x="4028400" y="2364120"/>
            <a:ext cx="1412640" cy="1384920"/>
          </a:xfrm>
          <a:prstGeom prst="rect">
            <a:avLst/>
          </a:prstGeom>
          <a:ln>
            <a:noFill/>
          </a:ln>
        </p:spPr>
      </p:pic>
      <p:sp>
        <p:nvSpPr>
          <p:cNvPr id="805" name="CustomShape 4"/>
          <p:cNvSpPr/>
          <p:nvPr/>
        </p:nvSpPr>
        <p:spPr>
          <a:xfrm>
            <a:off x="6328800" y="5760720"/>
            <a:ext cx="50414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6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(**) Presentación ADME, Potencia Firme LP, marzo 2021.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6" name="Imagen 11" descr=""/>
          <p:cNvPicPr/>
          <p:nvPr/>
        </p:nvPicPr>
        <p:blipFill>
          <a:blip r:embed="rId4"/>
          <a:stretch/>
        </p:blipFill>
        <p:spPr>
          <a:xfrm>
            <a:off x="6862680" y="1776960"/>
            <a:ext cx="4316760" cy="168012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extShape 1"/>
          <p:cNvSpPr txBox="1"/>
          <p:nvPr/>
        </p:nvSpPr>
        <p:spPr>
          <a:xfrm>
            <a:off x="1045080" y="377640"/>
            <a:ext cx="1032480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Seguro de Garantía de Suministro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8" name="Imagen 6" descr=""/>
          <p:cNvPicPr/>
          <p:nvPr/>
        </p:nvPicPr>
        <p:blipFill>
          <a:blip r:embed="rId1"/>
          <a:stretch/>
        </p:blipFill>
        <p:spPr>
          <a:xfrm>
            <a:off x="880200" y="2478240"/>
            <a:ext cx="5331240" cy="3172680"/>
          </a:xfrm>
          <a:prstGeom prst="rect">
            <a:avLst/>
          </a:prstGeom>
          <a:ln>
            <a:noFill/>
          </a:ln>
        </p:spPr>
      </p:pic>
      <p:sp>
        <p:nvSpPr>
          <p:cNvPr id="809" name="CustomShape 2"/>
          <p:cNvSpPr/>
          <p:nvPr/>
        </p:nvSpPr>
        <p:spPr>
          <a:xfrm>
            <a:off x="1045080" y="110304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Reglamento del MMEE (Decreto N°360/002)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CustomShape 3"/>
          <p:cNvSpPr/>
          <p:nvPr/>
        </p:nvSpPr>
        <p:spPr>
          <a:xfrm>
            <a:off x="6971400" y="3254400"/>
            <a:ext cx="34459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¿Tiene sentido para las demandas interrumpibles?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1" name="Picture 26" descr=""/>
          <p:cNvPicPr/>
          <p:nvPr/>
        </p:nvPicPr>
        <p:blipFill>
          <a:blip r:embed="rId2"/>
          <a:stretch/>
        </p:blipFill>
        <p:spPr>
          <a:xfrm>
            <a:off x="10449720" y="2553840"/>
            <a:ext cx="920520" cy="22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6" dur="indefinite" restart="never" nodeType="tmRoot">
          <p:childTnLst>
            <p:seq>
              <p:cTn id="197" dur="indefinite" nodeType="mainSeq">
                <p:childTnLst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 txBox="1"/>
          <p:nvPr/>
        </p:nvSpPr>
        <p:spPr>
          <a:xfrm>
            <a:off x="1045080" y="377640"/>
            <a:ext cx="1032480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Despacho económico y demandas flexibles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3" name="CustomShape 2"/>
          <p:cNvSpPr/>
          <p:nvPr/>
        </p:nvSpPr>
        <p:spPr>
          <a:xfrm>
            <a:off x="7003440" y="2005200"/>
            <a:ext cx="34459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4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¿Cómo tenemos en cuenta las demandas gestionables?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4" name="Picture 26" descr=""/>
          <p:cNvPicPr/>
          <p:nvPr/>
        </p:nvPicPr>
        <p:blipFill>
          <a:blip r:embed="rId1"/>
          <a:stretch/>
        </p:blipFill>
        <p:spPr>
          <a:xfrm>
            <a:off x="11271240" y="801000"/>
            <a:ext cx="920520" cy="2231640"/>
          </a:xfrm>
          <a:prstGeom prst="rect">
            <a:avLst/>
          </a:prstGeom>
          <a:ln>
            <a:noFill/>
          </a:ln>
        </p:spPr>
      </p:pic>
      <p:pic>
        <p:nvPicPr>
          <p:cNvPr id="815" name="Picture 30" descr=""/>
          <p:cNvPicPr/>
          <p:nvPr/>
        </p:nvPicPr>
        <p:blipFill>
          <a:blip r:embed="rId2"/>
          <a:stretch/>
        </p:blipFill>
        <p:spPr>
          <a:xfrm>
            <a:off x="312120" y="2005200"/>
            <a:ext cx="6264360" cy="4159440"/>
          </a:xfrm>
          <a:prstGeom prst="rect">
            <a:avLst/>
          </a:prstGeom>
          <a:ln>
            <a:noFill/>
          </a:ln>
        </p:spPr>
      </p:pic>
      <p:sp>
        <p:nvSpPr>
          <p:cNvPr id="816" name="Line 3"/>
          <p:cNvSpPr/>
          <p:nvPr/>
        </p:nvSpPr>
        <p:spPr>
          <a:xfrm>
            <a:off x="7475400" y="3514680"/>
            <a:ext cx="0" cy="236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Line 4"/>
          <p:cNvSpPr/>
          <p:nvPr/>
        </p:nvSpPr>
        <p:spPr>
          <a:xfrm flipV="1">
            <a:off x="7475400" y="3514680"/>
            <a:ext cx="0" cy="42192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Line 5"/>
          <p:cNvSpPr/>
          <p:nvPr/>
        </p:nvSpPr>
        <p:spPr>
          <a:xfrm>
            <a:off x="7235640" y="5623200"/>
            <a:ext cx="42145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Line 6"/>
          <p:cNvSpPr/>
          <p:nvPr/>
        </p:nvSpPr>
        <p:spPr>
          <a:xfrm>
            <a:off x="11115360" y="5623200"/>
            <a:ext cx="622800" cy="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Line 7"/>
          <p:cNvSpPr/>
          <p:nvPr/>
        </p:nvSpPr>
        <p:spPr>
          <a:xfrm>
            <a:off x="7475400" y="3767400"/>
            <a:ext cx="1628280" cy="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Line 8"/>
          <p:cNvSpPr/>
          <p:nvPr/>
        </p:nvSpPr>
        <p:spPr>
          <a:xfrm>
            <a:off x="9103680" y="3767400"/>
            <a:ext cx="0" cy="50688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Line 9"/>
          <p:cNvSpPr/>
          <p:nvPr/>
        </p:nvSpPr>
        <p:spPr>
          <a:xfrm>
            <a:off x="9103680" y="4274280"/>
            <a:ext cx="478440" cy="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Line 10"/>
          <p:cNvSpPr/>
          <p:nvPr/>
        </p:nvSpPr>
        <p:spPr>
          <a:xfrm>
            <a:off x="9582120" y="4274280"/>
            <a:ext cx="0" cy="42120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Line 11"/>
          <p:cNvSpPr/>
          <p:nvPr/>
        </p:nvSpPr>
        <p:spPr>
          <a:xfrm>
            <a:off x="9582120" y="4695480"/>
            <a:ext cx="335520" cy="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Line 12"/>
          <p:cNvSpPr/>
          <p:nvPr/>
        </p:nvSpPr>
        <p:spPr>
          <a:xfrm>
            <a:off x="9917640" y="4695480"/>
            <a:ext cx="0" cy="927720"/>
          </a:xfrm>
          <a:prstGeom prst="line">
            <a:avLst/>
          </a:prstGeom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CustomShape 13"/>
          <p:cNvSpPr/>
          <p:nvPr/>
        </p:nvSpPr>
        <p:spPr>
          <a:xfrm>
            <a:off x="7195320" y="3033000"/>
            <a:ext cx="1293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$/MWh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CustomShape 14"/>
          <p:cNvSpPr/>
          <p:nvPr/>
        </p:nvSpPr>
        <p:spPr>
          <a:xfrm>
            <a:off x="11037600" y="5619600"/>
            <a:ext cx="1148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P(MW)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Line 15"/>
          <p:cNvSpPr/>
          <p:nvPr/>
        </p:nvSpPr>
        <p:spPr>
          <a:xfrm>
            <a:off x="9725760" y="5159160"/>
            <a:ext cx="57528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Line 16"/>
          <p:cNvSpPr/>
          <p:nvPr/>
        </p:nvSpPr>
        <p:spPr>
          <a:xfrm flipV="1">
            <a:off x="10301040" y="4906440"/>
            <a:ext cx="0" cy="2527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Line 17"/>
          <p:cNvSpPr/>
          <p:nvPr/>
        </p:nvSpPr>
        <p:spPr>
          <a:xfrm>
            <a:off x="10301040" y="4906440"/>
            <a:ext cx="28728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Line 18"/>
          <p:cNvSpPr/>
          <p:nvPr/>
        </p:nvSpPr>
        <p:spPr>
          <a:xfrm flipV="1">
            <a:off x="10588320" y="4105080"/>
            <a:ext cx="0" cy="801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Line 19"/>
          <p:cNvSpPr/>
          <p:nvPr/>
        </p:nvSpPr>
        <p:spPr>
          <a:xfrm>
            <a:off x="9725760" y="5159160"/>
            <a:ext cx="0" cy="2113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Line 20"/>
          <p:cNvSpPr/>
          <p:nvPr/>
        </p:nvSpPr>
        <p:spPr>
          <a:xfrm flipH="1">
            <a:off x="9247320" y="5370480"/>
            <a:ext cx="47844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Line 21"/>
          <p:cNvSpPr/>
          <p:nvPr/>
        </p:nvSpPr>
        <p:spPr>
          <a:xfrm>
            <a:off x="9247320" y="5370480"/>
            <a:ext cx="0" cy="126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Line 22"/>
          <p:cNvSpPr/>
          <p:nvPr/>
        </p:nvSpPr>
        <p:spPr>
          <a:xfrm flipH="1">
            <a:off x="8336880" y="5496840"/>
            <a:ext cx="91044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6" name="Line 23"/>
          <p:cNvSpPr/>
          <p:nvPr/>
        </p:nvSpPr>
        <p:spPr>
          <a:xfrm>
            <a:off x="8336880" y="5496840"/>
            <a:ext cx="0" cy="846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7" name="Line 24"/>
          <p:cNvSpPr/>
          <p:nvPr/>
        </p:nvSpPr>
        <p:spPr>
          <a:xfrm flipH="1">
            <a:off x="7475400" y="5581440"/>
            <a:ext cx="861480" cy="0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8" name="CustomShape 25"/>
          <p:cNvSpPr/>
          <p:nvPr/>
        </p:nvSpPr>
        <p:spPr>
          <a:xfrm>
            <a:off x="9774360" y="5666040"/>
            <a:ext cx="3355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CustomShape 26"/>
          <p:cNvSpPr/>
          <p:nvPr/>
        </p:nvSpPr>
        <p:spPr>
          <a:xfrm>
            <a:off x="9870480" y="5117760"/>
            <a:ext cx="94680" cy="84240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CustomShape 27"/>
          <p:cNvSpPr/>
          <p:nvPr/>
        </p:nvSpPr>
        <p:spPr>
          <a:xfrm>
            <a:off x="4272120" y="2728080"/>
            <a:ext cx="527760" cy="317016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1" name="CustomShape 28"/>
          <p:cNvSpPr/>
          <p:nvPr/>
        </p:nvSpPr>
        <p:spPr>
          <a:xfrm rot="19723800">
            <a:off x="9083880" y="3349440"/>
            <a:ext cx="726480" cy="250668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3" name="TextShape 2"/>
          <p:cNvSpPr txBox="1"/>
          <p:nvPr/>
        </p:nvSpPr>
        <p:spPr>
          <a:xfrm>
            <a:off x="937800" y="1917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decreto 114/2014, redefine al Suscritor.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n-US" sz="20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caso que los consumidores ya sea en MT o BT, incorporen algún sistema de generación, el mismo no pierde carácter de Suscritor pero como contrapartida no puede inyectar energía a la red.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4" name="CustomShape 3"/>
          <p:cNvSpPr/>
          <p:nvPr/>
        </p:nvSpPr>
        <p:spPr>
          <a:xfrm>
            <a:off x="1097280" y="3465720"/>
            <a:ext cx="8496000" cy="1368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88920" anchor="ctr"/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Suscritor: Es el cliente final titular de un suministro efectuado y medido por el Distribuidor. Se distinguen dos tipos de suscritores: los Grandes Consumidores Potenciales y los consumidores cautivos (aquellos que solo pueden comprar su suministro a ese Distribuidor). Queda comprendido en la calidad de suscritor el titular de un suministro en las condiciones referidas que genere energía eléctrica para su propio consumo, sin entregar energía a la red.</a:t>
            </a: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CustomShape 4"/>
          <p:cNvSpPr/>
          <p:nvPr/>
        </p:nvSpPr>
        <p:spPr>
          <a:xfrm>
            <a:off x="1045080" y="122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Redefinición de Suscritor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7" name="TextShape 2"/>
          <p:cNvSpPr txBox="1"/>
          <p:nvPr/>
        </p:nvSpPr>
        <p:spPr>
          <a:xfrm>
            <a:off x="1093320" y="1338840"/>
            <a:ext cx="105908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año 2020 el Poder Ejecutivo aprobó el decreto 27/2020, el cual reglamenta el almacenamiento para los Sucritores conectados en Baja y Media Tensión. 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8" name="Imagen 6" descr=""/>
          <p:cNvPicPr/>
          <p:nvPr/>
        </p:nvPicPr>
        <p:blipFill>
          <a:blip r:embed="rId1"/>
          <a:stretch/>
        </p:blipFill>
        <p:spPr>
          <a:xfrm>
            <a:off x="717480" y="2865240"/>
            <a:ext cx="6807240" cy="2774880"/>
          </a:xfrm>
          <a:prstGeom prst="rect">
            <a:avLst/>
          </a:prstGeom>
          <a:ln>
            <a:noFill/>
          </a:ln>
        </p:spPr>
      </p:pic>
      <p:sp>
        <p:nvSpPr>
          <p:cNvPr id="849" name="CustomShape 3"/>
          <p:cNvSpPr/>
          <p:nvPr/>
        </p:nvSpPr>
        <p:spPr>
          <a:xfrm>
            <a:off x="1045080" y="122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Almacenamiento para Suscritores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0" name="Imagen 8" descr=""/>
          <p:cNvPicPr/>
          <p:nvPr/>
        </p:nvPicPr>
        <p:blipFill>
          <a:blip r:embed="rId2"/>
          <a:stretch/>
        </p:blipFill>
        <p:spPr>
          <a:xfrm>
            <a:off x="7854840" y="2706840"/>
            <a:ext cx="4114440" cy="2314440"/>
          </a:xfrm>
          <a:prstGeom prst="rect">
            <a:avLst/>
          </a:prstGeom>
          <a:ln>
            <a:noFill/>
          </a:ln>
        </p:spPr>
      </p:pic>
      <p:sp>
        <p:nvSpPr>
          <p:cNvPr id="851" name="CustomShape 4"/>
          <p:cNvSpPr/>
          <p:nvPr/>
        </p:nvSpPr>
        <p:spPr>
          <a:xfrm>
            <a:off x="7750080" y="5000040"/>
            <a:ext cx="41788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s-ES" sz="20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capítulo 29 del RBT define las condiciones que debe cumplir el suscritor para las instalaciones y para MT existe la Resolución UTE R21.-42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1093320" y="1338840"/>
            <a:ext cx="105908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año 2023 el Poder Ejecutivo aprobó el decreto 147/2023, el cual vuelve a modificar la definición de Suscriptor, admitiendo la inyección.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4" name="CustomShape 3"/>
          <p:cNvSpPr/>
          <p:nvPr/>
        </p:nvSpPr>
        <p:spPr>
          <a:xfrm>
            <a:off x="1045080" y="122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Almacenamiento para Suscritores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5" name="Imagen 8" descr=""/>
          <p:cNvPicPr/>
          <p:nvPr/>
        </p:nvPicPr>
        <p:blipFill>
          <a:blip r:embed="rId1"/>
          <a:stretch/>
        </p:blipFill>
        <p:spPr>
          <a:xfrm>
            <a:off x="7617240" y="3047040"/>
            <a:ext cx="4114440" cy="2314440"/>
          </a:xfrm>
          <a:prstGeom prst="rect">
            <a:avLst/>
          </a:prstGeom>
          <a:ln>
            <a:noFill/>
          </a:ln>
        </p:spPr>
      </p:pic>
      <p:pic>
        <p:nvPicPr>
          <p:cNvPr id="856" name="Imagen 10" descr=""/>
          <p:cNvPicPr/>
          <p:nvPr/>
        </p:nvPicPr>
        <p:blipFill>
          <a:blip r:embed="rId2"/>
          <a:stretch/>
        </p:blipFill>
        <p:spPr>
          <a:xfrm>
            <a:off x="1000080" y="2710800"/>
            <a:ext cx="5896440" cy="3194640"/>
          </a:xfrm>
          <a:prstGeom prst="rect">
            <a:avLst/>
          </a:prstGeom>
          <a:ln>
            <a:noFill/>
          </a:ln>
        </p:spPr>
      </p:pic>
      <p:sp>
        <p:nvSpPr>
          <p:cNvPr id="857" name="CustomShape 4"/>
          <p:cNvSpPr/>
          <p:nvPr/>
        </p:nvSpPr>
        <p:spPr>
          <a:xfrm>
            <a:off x="9472320" y="4177800"/>
            <a:ext cx="404280" cy="130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1093320" y="1248840"/>
            <a:ext cx="1059084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el año 2023 el Poder Ejecutivo aprobó el decreto 147/2023, el cual vuelve a modificar la definición de Suscriptor, admitiendo la inyección.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0" name="CustomShape 3"/>
          <p:cNvSpPr/>
          <p:nvPr/>
        </p:nvSpPr>
        <p:spPr>
          <a:xfrm>
            <a:off x="1045080" y="122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Almacenamiento para Suscritores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1" name="Imagen 8" descr=""/>
          <p:cNvPicPr/>
          <p:nvPr/>
        </p:nvPicPr>
        <p:blipFill>
          <a:blip r:embed="rId1"/>
          <a:stretch/>
        </p:blipFill>
        <p:spPr>
          <a:xfrm>
            <a:off x="7617240" y="3047040"/>
            <a:ext cx="4114440" cy="2314440"/>
          </a:xfrm>
          <a:prstGeom prst="rect">
            <a:avLst/>
          </a:prstGeom>
          <a:ln>
            <a:noFill/>
          </a:ln>
        </p:spPr>
      </p:pic>
      <p:sp>
        <p:nvSpPr>
          <p:cNvPr id="862" name="CustomShape 4"/>
          <p:cNvSpPr/>
          <p:nvPr/>
        </p:nvSpPr>
        <p:spPr>
          <a:xfrm>
            <a:off x="9472320" y="4177800"/>
            <a:ext cx="404280" cy="130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3" name="Imagen 4" descr=""/>
          <p:cNvPicPr/>
          <p:nvPr/>
        </p:nvPicPr>
        <p:blipFill>
          <a:blip r:embed="rId2"/>
          <a:stretch/>
        </p:blipFill>
        <p:spPr>
          <a:xfrm>
            <a:off x="1045080" y="2556000"/>
            <a:ext cx="5115600" cy="3557880"/>
          </a:xfrm>
          <a:prstGeom prst="rect">
            <a:avLst/>
          </a:prstGeom>
          <a:ln>
            <a:noFill/>
          </a:ln>
        </p:spPr>
      </p:pic>
      <p:pic>
        <p:nvPicPr>
          <p:cNvPr id="864" name="Imagen 6" descr=""/>
          <p:cNvPicPr/>
          <p:nvPr/>
        </p:nvPicPr>
        <p:blipFill>
          <a:blip r:embed="rId3"/>
          <a:stretch/>
        </p:blipFill>
        <p:spPr>
          <a:xfrm>
            <a:off x="6364080" y="5463000"/>
            <a:ext cx="4791240" cy="5806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reforma del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Los cambios tecnológicos de la década de 1990´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Line 4"/>
          <p:cNvSpPr/>
          <p:nvPr/>
        </p:nvSpPr>
        <p:spPr>
          <a:xfrm>
            <a:off x="2129400" y="2723760"/>
            <a:ext cx="511200" cy="20808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Line 5"/>
          <p:cNvSpPr/>
          <p:nvPr/>
        </p:nvSpPr>
        <p:spPr>
          <a:xfrm>
            <a:off x="2753280" y="3001680"/>
            <a:ext cx="738360" cy="27936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6"/>
          <p:cNvSpPr/>
          <p:nvPr/>
        </p:nvSpPr>
        <p:spPr>
          <a:xfrm>
            <a:off x="3604320" y="3350880"/>
            <a:ext cx="453960" cy="209520"/>
          </a:xfrm>
          <a:prstGeom prst="line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7"/>
          <p:cNvSpPr/>
          <p:nvPr/>
        </p:nvSpPr>
        <p:spPr>
          <a:xfrm flipH="1">
            <a:off x="2288160" y="4642920"/>
            <a:ext cx="2362320" cy="76320"/>
          </a:xfrm>
          <a:prstGeom prst="line">
            <a:avLst/>
          </a:prstGeom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8"/>
          <p:cNvSpPr/>
          <p:nvPr/>
        </p:nvSpPr>
        <p:spPr>
          <a:xfrm>
            <a:off x="5852520" y="2128680"/>
            <a:ext cx="6041880" cy="37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/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Hasta los 80’ el tamaño óptimo de una planta de generación fue en aumento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Existían economías de escala construyendo generadores de mayor tamaño (monopolio natural)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Luego de 1980 la situación cambió (nuevas tecnologías provenientes de los programas espaciales, baja de los precios de gas)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" indent="-91080">
              <a:lnSpc>
                <a:spcPct val="90000"/>
              </a:lnSpc>
              <a:buClr>
                <a:srgbClr val="3a8fe1"/>
              </a:buClr>
              <a:buFont typeface="Calibri"/>
              <a:buChar char=" "/>
            </a:pPr>
            <a:r>
              <a:rPr lang="es-E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 barato construir una central nueva que pagar los costos hundidos de las viejas</a:t>
            </a:r>
            <a:endParaRPr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TextShape 1"/>
          <p:cNvSpPr txBox="1"/>
          <p:nvPr/>
        </p:nvSpPr>
        <p:spPr>
          <a:xfrm>
            <a:off x="1097280" y="12168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6" name="TextShape 2"/>
          <p:cNvSpPr txBox="1"/>
          <p:nvPr/>
        </p:nvSpPr>
        <p:spPr>
          <a:xfrm>
            <a:off x="1142280" y="1971360"/>
            <a:ext cx="6097680" cy="402300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Cap.29 del RBT, indica que se podrá permitir por parte de UTE el uso de tecnologías diferentes a las establecidas, siempre que se mantenga el nivel de seguridad que el texto normativo contempla.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spc="-1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Cap. 30 del RBT, hace referencia a las condiciones que deben cumplir los Sistemas de Alimentación para Vehículos Eléctricos (SAVE), pero no se hace referencia a la funcionalidad V2G. </a:t>
            </a: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n-US" sz="2000" spc="-1" strike="noStrike">
              <a:solidFill>
                <a:srgbClr val="6babe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7" name="CustomShape 3"/>
          <p:cNvSpPr/>
          <p:nvPr/>
        </p:nvSpPr>
        <p:spPr>
          <a:xfrm>
            <a:off x="1000080" y="113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¿La reglamentación actual habilita V2G?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8" name="Imagen 3" descr=""/>
          <p:cNvPicPr/>
          <p:nvPr/>
        </p:nvPicPr>
        <p:blipFill>
          <a:blip r:embed="rId1"/>
          <a:stretch/>
        </p:blipFill>
        <p:spPr>
          <a:xfrm>
            <a:off x="7240320" y="2033640"/>
            <a:ext cx="4937040" cy="279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extShape 1"/>
          <p:cNvSpPr txBox="1"/>
          <p:nvPr/>
        </p:nvSpPr>
        <p:spPr>
          <a:xfrm>
            <a:off x="1097280" y="12168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Almacenamiento y V2G</a:t>
            </a:r>
            <a:r>
              <a:rPr lang="en-US" sz="4800" spc="-49" strike="noStrike">
                <a:solidFill>
                  <a:srgbClr val="6babe8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1000080" y="1132920"/>
            <a:ext cx="10924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Hacia la comercialización minorista…..Del Modelo 3 al 4…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1" name="Picture 2" descr=""/>
          <p:cNvPicPr/>
          <p:nvPr/>
        </p:nvPicPr>
        <p:blipFill>
          <a:blip r:embed="rId1"/>
          <a:stretch/>
        </p:blipFill>
        <p:spPr>
          <a:xfrm>
            <a:off x="6230880" y="2444760"/>
            <a:ext cx="5089320" cy="3292200"/>
          </a:xfrm>
          <a:prstGeom prst="rect">
            <a:avLst/>
          </a:prstGeom>
          <a:ln>
            <a:noFill/>
          </a:ln>
        </p:spPr>
      </p:pic>
      <p:pic>
        <p:nvPicPr>
          <p:cNvPr id="872" name="Imagen 13" descr=""/>
          <p:cNvPicPr/>
          <p:nvPr/>
        </p:nvPicPr>
        <p:blipFill>
          <a:blip r:embed="rId2"/>
          <a:stretch/>
        </p:blipFill>
        <p:spPr>
          <a:xfrm>
            <a:off x="1000080" y="2115000"/>
            <a:ext cx="4170960" cy="3795120"/>
          </a:xfrm>
          <a:prstGeom prst="rect">
            <a:avLst/>
          </a:prstGeom>
          <a:ln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Shape 1"/>
          <p:cNvSpPr txBox="1"/>
          <p:nvPr/>
        </p:nvSpPr>
        <p:spPr>
          <a:xfrm>
            <a:off x="1200600" y="89496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85000"/>
              </a:lnSpc>
            </a:pPr>
            <a:r>
              <a:rPr lang="en-US" sz="8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Preguntas…</a:t>
            </a:r>
            <a:r>
              <a:rPr lang="en-US" sz="8000" spc="-49" strike="noStrike">
                <a:solidFill>
                  <a:srgbClr val="58a0e5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74" name="Imagen 10" descr=""/>
          <p:cNvPicPr/>
          <p:nvPr/>
        </p:nvPicPr>
        <p:blipFill>
          <a:blip r:embed="rId1"/>
          <a:stretch/>
        </p:blipFill>
        <p:spPr>
          <a:xfrm>
            <a:off x="1200600" y="1411200"/>
            <a:ext cx="6383160" cy="126612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reforma del Sector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década de 1990´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4"/>
          <p:cNvSpPr/>
          <p:nvPr/>
        </p:nvSpPr>
        <p:spPr>
          <a:xfrm>
            <a:off x="2229840" y="2302560"/>
            <a:ext cx="3123720" cy="5169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2229840" y="3216960"/>
            <a:ext cx="3123720" cy="5169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2229840" y="4212360"/>
            <a:ext cx="3123720" cy="5169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1848600" y="5122080"/>
            <a:ext cx="3809520" cy="51696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COMERCIALIZACIÓN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"/>
          <p:cNvSpPr/>
          <p:nvPr/>
        </p:nvSpPr>
        <p:spPr>
          <a:xfrm>
            <a:off x="1696320" y="2073960"/>
            <a:ext cx="4114440" cy="3809520"/>
          </a:xfrm>
          <a:prstGeom prst="rect">
            <a:avLst/>
          </a:prstGeom>
          <a:noFill/>
          <a:ln cap="rnd" w="9360">
            <a:solidFill>
              <a:schemeClr val="tx1"/>
            </a:solidFill>
            <a:custDash>
              <a:ds d="500000" sp="4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9"/>
          <p:cNvSpPr/>
          <p:nvPr/>
        </p:nvSpPr>
        <p:spPr>
          <a:xfrm>
            <a:off x="6095880" y="3288960"/>
            <a:ext cx="58039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ES" sz="2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ENERGÍA ELÉCTRICA COMO  PRODUCTO PUEDE SEPARASE COMERCIALMENTE DE SU  TRANSPORTE COMO SERVICIO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26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Mercado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Mercado Mayorista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>
            <a:off x="3339000" y="2017800"/>
            <a:ext cx="1142640" cy="5331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5"/>
          <p:cNvSpPr/>
          <p:nvPr/>
        </p:nvSpPr>
        <p:spPr>
          <a:xfrm>
            <a:off x="3567600" y="2093760"/>
            <a:ext cx="68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8444160" y="2017800"/>
            <a:ext cx="1142640" cy="5331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7"/>
          <p:cNvSpPr/>
          <p:nvPr/>
        </p:nvSpPr>
        <p:spPr>
          <a:xfrm>
            <a:off x="8672760" y="2093760"/>
            <a:ext cx="68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8"/>
          <p:cNvSpPr/>
          <p:nvPr/>
        </p:nvSpPr>
        <p:spPr>
          <a:xfrm>
            <a:off x="6768000" y="2017800"/>
            <a:ext cx="1142640" cy="5331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9"/>
          <p:cNvSpPr/>
          <p:nvPr/>
        </p:nvSpPr>
        <p:spPr>
          <a:xfrm>
            <a:off x="6996600" y="2093760"/>
            <a:ext cx="68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5091480" y="2017800"/>
            <a:ext cx="1142640" cy="533160"/>
          </a:xfrm>
          <a:prstGeom prst="ellipse">
            <a:avLst/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1"/>
          <p:cNvSpPr/>
          <p:nvPr/>
        </p:nvSpPr>
        <p:spPr>
          <a:xfrm>
            <a:off x="5320080" y="2093760"/>
            <a:ext cx="685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2"/>
          <p:cNvSpPr/>
          <p:nvPr/>
        </p:nvSpPr>
        <p:spPr>
          <a:xfrm>
            <a:off x="3186360" y="2855880"/>
            <a:ext cx="6400440" cy="837720"/>
          </a:xfrm>
          <a:prstGeom prst="ellipse">
            <a:avLst/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3"/>
          <p:cNvSpPr/>
          <p:nvPr/>
        </p:nvSpPr>
        <p:spPr>
          <a:xfrm>
            <a:off x="4634280" y="2855880"/>
            <a:ext cx="335232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de 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Mercado Mayorista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4"/>
          <p:cNvSpPr/>
          <p:nvPr/>
        </p:nvSpPr>
        <p:spPr>
          <a:xfrm>
            <a:off x="3186360" y="4456080"/>
            <a:ext cx="6400440" cy="837720"/>
          </a:xfrm>
          <a:prstGeom prst="ellipse">
            <a:avLst/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5"/>
          <p:cNvSpPr/>
          <p:nvPr/>
        </p:nvSpPr>
        <p:spPr>
          <a:xfrm>
            <a:off x="4634280" y="4456080"/>
            <a:ext cx="335232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de 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Mercado Minorista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6"/>
          <p:cNvSpPr/>
          <p:nvPr/>
        </p:nvSpPr>
        <p:spPr>
          <a:xfrm>
            <a:off x="3491280" y="3770280"/>
            <a:ext cx="1371240" cy="533160"/>
          </a:xfrm>
          <a:prstGeom prst="ellipse">
            <a:avLst/>
          </a:prstGeom>
          <a:solidFill>
            <a:srgbClr val="ff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7"/>
          <p:cNvSpPr/>
          <p:nvPr/>
        </p:nvSpPr>
        <p:spPr>
          <a:xfrm>
            <a:off x="3719880" y="384660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8"/>
          <p:cNvSpPr/>
          <p:nvPr/>
        </p:nvSpPr>
        <p:spPr>
          <a:xfrm>
            <a:off x="5625000" y="3808440"/>
            <a:ext cx="1371240" cy="533160"/>
          </a:xfrm>
          <a:prstGeom prst="ellipse">
            <a:avLst/>
          </a:prstGeom>
          <a:solidFill>
            <a:srgbClr val="ff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9"/>
          <p:cNvSpPr/>
          <p:nvPr/>
        </p:nvSpPr>
        <p:spPr>
          <a:xfrm>
            <a:off x="5853600" y="388440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0"/>
          <p:cNvSpPr/>
          <p:nvPr/>
        </p:nvSpPr>
        <p:spPr>
          <a:xfrm>
            <a:off x="8291880" y="3770280"/>
            <a:ext cx="1371240" cy="533160"/>
          </a:xfrm>
          <a:prstGeom prst="ellipse">
            <a:avLst/>
          </a:prstGeom>
          <a:solidFill>
            <a:srgbClr val="ffcc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1"/>
          <p:cNvSpPr/>
          <p:nvPr/>
        </p:nvSpPr>
        <p:spPr>
          <a:xfrm>
            <a:off x="8520480" y="384660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2"/>
          <p:cNvSpPr/>
          <p:nvPr/>
        </p:nvSpPr>
        <p:spPr>
          <a:xfrm>
            <a:off x="3414960" y="5675400"/>
            <a:ext cx="1676160" cy="364680"/>
          </a:xfrm>
          <a:prstGeom prst="rect">
            <a:avLst/>
          </a:prstGeom>
          <a:solidFill>
            <a:srgbClr val="cc99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Consumidor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3"/>
          <p:cNvSpPr/>
          <p:nvPr/>
        </p:nvSpPr>
        <p:spPr>
          <a:xfrm>
            <a:off x="5548680" y="5675400"/>
            <a:ext cx="1676160" cy="364680"/>
          </a:xfrm>
          <a:prstGeom prst="rect">
            <a:avLst/>
          </a:prstGeom>
          <a:solidFill>
            <a:srgbClr val="cc99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Consumidor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4"/>
          <p:cNvSpPr/>
          <p:nvPr/>
        </p:nvSpPr>
        <p:spPr>
          <a:xfrm>
            <a:off x="7529760" y="5675400"/>
            <a:ext cx="1676160" cy="364680"/>
          </a:xfrm>
          <a:prstGeom prst="rect">
            <a:avLst/>
          </a:prstGeom>
          <a:solidFill>
            <a:srgbClr val="cc99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Consumidor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5"/>
          <p:cNvSpPr/>
          <p:nvPr/>
        </p:nvSpPr>
        <p:spPr>
          <a:xfrm>
            <a:off x="9282600" y="5218200"/>
            <a:ext cx="1676160" cy="364680"/>
          </a:xfrm>
          <a:prstGeom prst="rect">
            <a:avLst/>
          </a:prstGeom>
          <a:solidFill>
            <a:srgbClr val="cc99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Consumidor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Line 26"/>
          <p:cNvSpPr/>
          <p:nvPr/>
        </p:nvSpPr>
        <p:spPr>
          <a:xfrm flipH="1">
            <a:off x="3338640" y="2550960"/>
            <a:ext cx="152280" cy="29718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27"/>
          <p:cNvSpPr/>
          <p:nvPr/>
        </p:nvSpPr>
        <p:spPr>
          <a:xfrm>
            <a:off x="3948120" y="2550960"/>
            <a:ext cx="152640" cy="12189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28"/>
          <p:cNvSpPr/>
          <p:nvPr/>
        </p:nvSpPr>
        <p:spPr>
          <a:xfrm>
            <a:off x="4329360" y="2474640"/>
            <a:ext cx="1600200" cy="31240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29"/>
          <p:cNvSpPr/>
          <p:nvPr/>
        </p:nvSpPr>
        <p:spPr>
          <a:xfrm>
            <a:off x="4481640" y="2398320"/>
            <a:ext cx="1371600" cy="13716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30"/>
          <p:cNvSpPr/>
          <p:nvPr/>
        </p:nvSpPr>
        <p:spPr>
          <a:xfrm>
            <a:off x="6005520" y="2550960"/>
            <a:ext cx="228600" cy="1143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31"/>
          <p:cNvSpPr/>
          <p:nvPr/>
        </p:nvSpPr>
        <p:spPr>
          <a:xfrm>
            <a:off x="7605720" y="2626920"/>
            <a:ext cx="914400" cy="1143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32"/>
          <p:cNvSpPr/>
          <p:nvPr/>
        </p:nvSpPr>
        <p:spPr>
          <a:xfrm>
            <a:off x="9129960" y="2626920"/>
            <a:ext cx="0" cy="106704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33"/>
          <p:cNvSpPr/>
          <p:nvPr/>
        </p:nvSpPr>
        <p:spPr>
          <a:xfrm>
            <a:off x="9358560" y="4379760"/>
            <a:ext cx="609480" cy="7617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34"/>
          <p:cNvSpPr/>
          <p:nvPr/>
        </p:nvSpPr>
        <p:spPr>
          <a:xfrm flipH="1">
            <a:off x="8672760" y="4379760"/>
            <a:ext cx="152280" cy="12189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35"/>
          <p:cNvSpPr/>
          <p:nvPr/>
        </p:nvSpPr>
        <p:spPr>
          <a:xfrm>
            <a:off x="7377120" y="2703240"/>
            <a:ext cx="457200" cy="289548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36"/>
          <p:cNvSpPr/>
          <p:nvPr/>
        </p:nvSpPr>
        <p:spPr>
          <a:xfrm>
            <a:off x="4176720" y="4379760"/>
            <a:ext cx="0" cy="1143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37"/>
          <p:cNvSpPr/>
          <p:nvPr/>
        </p:nvSpPr>
        <p:spPr>
          <a:xfrm>
            <a:off x="6386760" y="4379760"/>
            <a:ext cx="0" cy="12189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8"/>
          <p:cNvSpPr/>
          <p:nvPr/>
        </p:nvSpPr>
        <p:spPr>
          <a:xfrm>
            <a:off x="1630080" y="2720160"/>
            <a:ext cx="2434320" cy="1035360"/>
          </a:xfrm>
          <a:prstGeom prst="ellipse">
            <a:avLst/>
          </a:prstGeom>
          <a:solidFill>
            <a:srgbClr val="92d05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9"/>
          <p:cNvSpPr/>
          <p:nvPr/>
        </p:nvSpPr>
        <p:spPr>
          <a:xfrm>
            <a:off x="1917360" y="2868120"/>
            <a:ext cx="194112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SPOT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0"/>
          <p:cNvSpPr/>
          <p:nvPr/>
        </p:nvSpPr>
        <p:spPr>
          <a:xfrm>
            <a:off x="9015840" y="2741400"/>
            <a:ext cx="2887560" cy="1066320"/>
          </a:xfrm>
          <a:prstGeom prst="ellipse">
            <a:avLst/>
          </a:prstGeom>
          <a:solidFill>
            <a:srgbClr val="92d05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1"/>
          <p:cNvSpPr/>
          <p:nvPr/>
        </p:nvSpPr>
        <p:spPr>
          <a:xfrm>
            <a:off x="9356760" y="2894040"/>
            <a:ext cx="2302920" cy="7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CONTRATOS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Imagen 9" descr=""/>
          <p:cNvPicPr/>
          <p:nvPr/>
        </p:nvPicPr>
        <p:blipFill>
          <a:blip r:embed="rId1"/>
          <a:stretch/>
        </p:blipFill>
        <p:spPr>
          <a:xfrm>
            <a:off x="136080" y="3425040"/>
            <a:ext cx="2378160" cy="1285560"/>
          </a:xfrm>
          <a:prstGeom prst="rect">
            <a:avLst/>
          </a:prstGeom>
          <a:ln>
            <a:noFill/>
          </a:ln>
        </p:spPr>
      </p:pic>
      <p:pic>
        <p:nvPicPr>
          <p:cNvPr id="176" name="Imagen 26" descr=""/>
          <p:cNvPicPr/>
          <p:nvPr/>
        </p:nvPicPr>
        <p:blipFill>
          <a:blip r:embed="rId2"/>
          <a:stretch/>
        </p:blipFill>
        <p:spPr>
          <a:xfrm>
            <a:off x="167400" y="1634400"/>
            <a:ext cx="3033720" cy="128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3"/>
          <p:cNvSpPr/>
          <p:nvPr/>
        </p:nvSpPr>
        <p:spPr>
          <a:xfrm>
            <a:off x="3010680" y="1889640"/>
            <a:ext cx="5256000" cy="7534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 algn="ctr">
              <a:lnSpc>
                <a:spcPct val="100000"/>
              </a:lnSpc>
              <a:buClr>
                <a:srgbClr val="3a8fe1"/>
              </a:buClr>
              <a:buFont typeface="Wingdings" charset="2"/>
              <a:buChar char=""/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Sistema de Trasmisión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3a8fe1"/>
              </a:buClr>
              <a:buFont typeface="Wingdings" charset="2"/>
              <a:buChar char=""/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Sistema de Distribución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3923640" y="3037320"/>
            <a:ext cx="3382560" cy="3646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Operador del Mercado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1801080" y="4307400"/>
            <a:ext cx="2303280" cy="15310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GENERADORES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7045920" y="4234320"/>
            <a:ext cx="2376000" cy="15310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CONSUMIDORES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Line 7"/>
          <p:cNvSpPr/>
          <p:nvPr/>
        </p:nvSpPr>
        <p:spPr>
          <a:xfrm>
            <a:off x="1857960" y="3760920"/>
            <a:ext cx="7559640" cy="0"/>
          </a:xfrm>
          <a:prstGeom prst="line">
            <a:avLst/>
          </a:prstGeom>
          <a:ln cap="rnd" w="9360">
            <a:solidFill>
              <a:schemeClr val="tx1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8"/>
          <p:cNvSpPr/>
          <p:nvPr/>
        </p:nvSpPr>
        <p:spPr>
          <a:xfrm>
            <a:off x="4450680" y="4624920"/>
            <a:ext cx="2231640" cy="36468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Comercializadores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1642320" y="2753280"/>
            <a:ext cx="158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Regulado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1642320" y="3761280"/>
            <a:ext cx="194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Desregulado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Line 11"/>
          <p:cNvSpPr/>
          <p:nvPr/>
        </p:nvSpPr>
        <p:spPr>
          <a:xfrm>
            <a:off x="5529960" y="3545280"/>
            <a:ext cx="0" cy="93636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Line 12"/>
          <p:cNvSpPr/>
          <p:nvPr/>
        </p:nvSpPr>
        <p:spPr>
          <a:xfrm>
            <a:off x="3729600" y="2824560"/>
            <a:ext cx="0" cy="136980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Line 13"/>
          <p:cNvSpPr/>
          <p:nvPr/>
        </p:nvSpPr>
        <p:spPr>
          <a:xfrm>
            <a:off x="7977600" y="2752920"/>
            <a:ext cx="0" cy="137016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Line 14"/>
          <p:cNvSpPr/>
          <p:nvPr/>
        </p:nvSpPr>
        <p:spPr>
          <a:xfrm>
            <a:off x="3945600" y="3545280"/>
            <a:ext cx="0" cy="64764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15"/>
          <p:cNvSpPr/>
          <p:nvPr/>
        </p:nvSpPr>
        <p:spPr>
          <a:xfrm>
            <a:off x="7329960" y="3473640"/>
            <a:ext cx="0" cy="64764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Line 16"/>
          <p:cNvSpPr/>
          <p:nvPr/>
        </p:nvSpPr>
        <p:spPr>
          <a:xfrm>
            <a:off x="4089960" y="4840560"/>
            <a:ext cx="360360" cy="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Line 17"/>
          <p:cNvSpPr/>
          <p:nvPr/>
        </p:nvSpPr>
        <p:spPr>
          <a:xfrm>
            <a:off x="6647400" y="4840560"/>
            <a:ext cx="360360" cy="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Line 18"/>
          <p:cNvSpPr/>
          <p:nvPr/>
        </p:nvSpPr>
        <p:spPr>
          <a:xfrm>
            <a:off x="4596480" y="5345280"/>
            <a:ext cx="503280" cy="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9"/>
          <p:cNvSpPr/>
          <p:nvPr/>
        </p:nvSpPr>
        <p:spPr>
          <a:xfrm>
            <a:off x="4666320" y="5561280"/>
            <a:ext cx="431280" cy="21564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0"/>
          <p:cNvSpPr/>
          <p:nvPr/>
        </p:nvSpPr>
        <p:spPr>
          <a:xfrm>
            <a:off x="5242680" y="5200920"/>
            <a:ext cx="180000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 + $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Potencia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1"/>
          <p:cNvSpPr/>
          <p:nvPr/>
        </p:nvSpPr>
        <p:spPr>
          <a:xfrm>
            <a:off x="3180600" y="2829240"/>
            <a:ext cx="380520" cy="1294920"/>
          </a:xfrm>
          <a:prstGeom prst="up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2"/>
          <p:cNvSpPr/>
          <p:nvPr/>
        </p:nvSpPr>
        <p:spPr>
          <a:xfrm flipV="1">
            <a:off x="7447680" y="2828520"/>
            <a:ext cx="380520" cy="1294920"/>
          </a:xfrm>
          <a:prstGeom prst="up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Picture 26" descr=""/>
          <p:cNvPicPr/>
          <p:nvPr/>
        </p:nvPicPr>
        <p:blipFill>
          <a:blip r:embed="rId1"/>
          <a:stretch/>
        </p:blipFill>
        <p:spPr>
          <a:xfrm>
            <a:off x="8627400" y="1673640"/>
            <a:ext cx="920520" cy="2231640"/>
          </a:xfrm>
          <a:prstGeom prst="rect">
            <a:avLst/>
          </a:prstGeom>
          <a:ln>
            <a:noFill/>
          </a:ln>
        </p:spPr>
      </p:pic>
      <p:sp>
        <p:nvSpPr>
          <p:cNvPr id="200" name="CustomShape 23"/>
          <p:cNvSpPr/>
          <p:nvPr/>
        </p:nvSpPr>
        <p:spPr>
          <a:xfrm>
            <a:off x="4018680" y="3300840"/>
            <a:ext cx="33112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32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OPERADOR DEL SISTEMA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4"/>
          <p:cNvSpPr/>
          <p:nvPr/>
        </p:nvSpPr>
        <p:spPr>
          <a:xfrm>
            <a:off x="3442320" y="2897640"/>
            <a:ext cx="4465440" cy="191592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Shape 25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Mercado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Actividades reguladas y desreguladas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85240" y="608760"/>
            <a:ext cx="8234280" cy="804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El Mercado Eléctrico</a:t>
            </a:r>
            <a:r>
              <a:rPr lang="en-US" sz="48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en-US" sz="3100" spc="-49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Precio de la energía</a:t>
            </a:r>
            <a:endParaRPr lang="en-US" sz="1800" spc="-1" strike="noStrike">
              <a:solidFill>
                <a:srgbClr val="3a8fe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4"/>
          <p:cNvSpPr/>
          <p:nvPr/>
        </p:nvSpPr>
        <p:spPr>
          <a:xfrm>
            <a:off x="990360" y="3422160"/>
            <a:ext cx="11201040" cy="112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3a8fe1"/>
              </a:buClr>
              <a:buFont typeface="Wingdings" charset="2"/>
              <a:buChar char="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i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CTras y CDist: </a:t>
            </a: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tarifas reguladas (trasmisión y distribución)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3a8fe1"/>
              </a:buClr>
              <a:buFont typeface="Wingdings" charset="2"/>
              <a:buChar char=""/>
            </a:pP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i="1"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Pm</a:t>
            </a: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</a:t>
            </a:r>
            <a:r>
              <a:rPr lang="es-ES" sz="1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s-ES" sz="2800" spc="-1" strike="noStrike">
                <a:solidFill>
                  <a:srgbClr val="3a8f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Precio de compra de la energía en el mercado mayorista</a:t>
            </a:r>
            <a:endParaRPr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11811</TotalTime>
  <Application>LibreOffice/5.0.4.2$Windows_x86 LibreOffice_project/2b9802c1994aa0b7dc6079e128979269cf95bc78</Application>
  <Paragraphs>535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2019-06-10T13:47:43Z</dcterms:created>
  <dc:creator>Federico Arismendi</dc:creator>
  <dc:language>es-ES</dc:language>
  <cp:lastModifiedBy>Mario Vignolo</cp:lastModifiedBy>
  <dcterms:modified xsi:type="dcterms:W3CDTF">2023-07-06T17:06:44Z</dcterms:modified>
  <cp:revision>502</cp:revision>
  <dc:title>Movilidad Eléctrica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52</vt:i4>
  </property>
</Properties>
</file>